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4.xml" ContentType="application/vnd.openxmlformats-officedocument.themeOverrid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5.xml" ContentType="application/vnd.openxmlformats-officedocument.themeOverride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6.xml" ContentType="application/vnd.openxmlformats-officedocument.themeOverrid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7.xml" ContentType="application/vnd.openxmlformats-officedocument.themeOverride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8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3" r:id="rId4"/>
    <p:sldId id="261" r:id="rId5"/>
    <p:sldId id="272" r:id="rId6"/>
    <p:sldId id="271" r:id="rId7"/>
    <p:sldId id="257" r:id="rId8"/>
    <p:sldId id="258" r:id="rId9"/>
    <p:sldId id="269" r:id="rId10"/>
    <p:sldId id="279" r:id="rId11"/>
    <p:sldId id="259" r:id="rId12"/>
    <p:sldId id="260" r:id="rId13"/>
    <p:sldId id="262" r:id="rId14"/>
    <p:sldId id="264" r:id="rId15"/>
    <p:sldId id="265" r:id="rId16"/>
    <p:sldId id="266" r:id="rId17"/>
    <p:sldId id="268" r:id="rId18"/>
    <p:sldId id="274" r:id="rId19"/>
    <p:sldId id="277" r:id="rId20"/>
    <p:sldId id="275" r:id="rId21"/>
    <p:sldId id="276" r:id="rId22"/>
    <p:sldId id="273" r:id="rId23"/>
    <p:sldId id="278" r:id="rId24"/>
    <p:sldId id="280" r:id="rId25"/>
    <p:sldId id="281" r:id="rId26"/>
    <p:sldId id="284" r:id="rId27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замат Мураталиевич Сатаев" initials="АМС" lastIdx="2" clrIdx="0">
    <p:extLst>
      <p:ext uri="{19B8F6BF-5375-455C-9EA6-DF929625EA0E}">
        <p15:presenceInfo xmlns:p15="http://schemas.microsoft.com/office/powerpoint/2012/main" userId="S-1-5-21-1715567821-1326574676-1417001333-15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2" autoAdjust="0"/>
  </p:normalViewPr>
  <p:slideViewPr>
    <p:cSldViewPr snapToGrid="0" showGuides="1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2;&#1056;&#1055;%20&#1087;&#1088;&#1086;&#1084;%202%20&#1079;&#1085;&#1072;&#1082;&#1072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\4.%20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2;&#1056;&#1055;%20&#1087;&#1088;&#1086;&#1084;%202%20&#1079;&#1085;&#1072;&#1082;&#1072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amat.satayev\Desktop\2022-07-18%20&#1051;&#1077;&#1075;&#1082;&#1072;&#1103;%20&#1087;&#1088;&#1086;&#1084;&#1099;&#1096;&#1083;&#1077;&#1085;&#1085;&#1086;&#1089;&#1090;&#1100;\&#1042;&#1056;&#1055;%20&#1087;&#1088;&#1086;&#1084;%202%20&#1079;&#1085;&#1072;&#1082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amat.satayev\Desktop\2022-07-18%20&#1051;&#1077;&#1075;&#1082;&#1072;&#1103;%20&#1087;&#1088;&#1086;&#1084;&#1099;&#1096;&#1083;&#1077;&#1085;&#1085;&#1086;&#1089;&#1090;&#1100;\&#1042;&#1056;&#1055;%20&#1087;&#1088;&#1086;&#1084;%202%20&#1079;&#1085;&#1072;&#1082;&#107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5;&#1054;&#1056;\&#1057;&#1091;&#1084;&#1084;&#1072;%20&#1074;&#1099;&#1076;&#1072;&#1085;&#1085;&#1099;&#1093;%20&#1079;&#1072;&#1081;&#1084;&#1086;&#1074;%20&#1074;%20&#1088;&#1072;&#1079;&#1088;&#1077;&#1079;&#1077;%20&#1088;&#1077;&#1075;&#1080;&#1086;&#1085;&#1086;&#1074;%202007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5;&#1054;&#1056;\&#1057;&#1091;&#1084;&#1084;&#1072;%20&#1074;&#1099;&#1076;&#1072;&#1085;&#1085;&#1099;&#1093;%20&#1079;&#1072;&#1081;&#1084;&#1086;&#1074;%20&#1074;%20&#1088;&#1072;&#1079;&#1088;&#1077;&#1079;&#1077;%20&#1088;&#1077;&#1075;&#1080;&#1086;&#1085;&#1086;&#1074;%202007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1;&#1072;&#1079;&#1072;%20&#1079;&#1072;%20&#1074;&#1089;&#1077;%20&#1075;&#1086;&#1076;&#1072;%20&#1087;&#1086;%20&#1087;&#1088;&#1086;&#1075;&#1088;&#1072;&#1084;&#1084;&#1072;&#1084;%20&#1048;&#1058;&#1054;&#1043;%20&#1085;&#1072;%2001.08.2022%20&#1057;&#1059;&#1041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1;&#1072;&#1079;&#1072;%20&#1079;&#1072;%20&#1074;&#1089;&#1077;%20&#1075;&#1086;&#1076;&#1072;%20&#1087;&#1086;%20&#1087;&#1088;&#1086;&#1075;&#1088;&#1072;&#1084;&#1084;&#1072;&#1084;%20&#1048;&#1058;&#1054;&#1043;%20&#1085;&#1072;%2001.08.2022%20&#1057;&#1059;&#1041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1;&#1072;&#1079;&#1072;%20&#1079;&#1072;%20&#1074;&#1089;&#1077;%20&#1075;&#1086;&#1076;&#1072;%20&#1087;&#1086;%20&#1087;&#1088;&#1086;&#1075;&#1088;&#1072;&#1084;&#1084;&#1072;&#1084;%20&#1048;&#1058;&#1054;&#1043;%20&#1085;&#1072;%2001.08.2022%20&#1057;&#1059;&#1041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1;&#1072;&#1079;&#1072;%20&#1079;&#1072;%20&#1074;&#1089;&#1077;%20&#1075;&#1086;&#1076;&#1072;%20&#1087;&#1086;%20&#1087;&#1088;&#1086;&#1075;&#1088;&#1072;&#1084;&#1084;&#1072;&#1084;%20&#1048;&#1058;&#1054;&#1043;%20&#1085;&#1072;%2001.08.2022%20&#1057;&#1059;&#1041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7;&#1040;%20&#1042;&#1045;&#1057;&#1068;%20&#1055;&#1045;&#1056;&#1048;&#1054;&#1044;%20&#1085;&#1072;%2001.08.2022%20&#1044;&#1050;&#1041;%20&#1043;&#1040;&#1056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47;&#1040;%20&#1042;&#1045;&#1057;&#1068;%20&#1055;&#1045;&#1056;&#1048;&#1054;&#1044;%20&#1085;&#1072;%2001.08.2022%20&#1044;&#1050;&#1041;%20&#1043;&#1040;&#1056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89;&#1090;&#1072;&#1090;%20&#1076;&#1072;&#1085;&#1085;&#1099;&#1077;\&#1041;-02-01-&#1052;%20(7%202022)_%20(1)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84;&#1072;&#1090;&#1077;&#1088;&#1080;&#1072;&#1083;&#1099;\&#1058;&#1091;&#1088;&#1094;&#1080;&#1103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84;&#1072;&#1090;&#1077;&#1088;&#1080;&#1072;&#1083;&#1099;\&#1058;&#1091;&#1088;&#1094;&#1080;&#1103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84;&#1072;&#1090;&#1077;&#1088;&#1080;&#1072;&#1083;&#1099;\&#1058;&#1091;&#1088;&#1094;&#1080;&#110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amat.satayev\Desktop\2022-07-18%20&#1051;&#1077;&#1075;&#1082;&#1072;&#1103;%20&#1087;&#1088;&#1086;&#1084;&#1099;&#1096;&#1083;&#1077;&#1085;&#1085;&#1086;&#1089;&#1090;&#1100;\&#1042;&#1056;&#1055;%20&#1087;&#1088;&#1086;&#1084;%202%20&#1079;&#1085;&#1072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\&#1055;&#1088;&#1077;&#1079;&#1077;&#1085;&#1090;&#1072;&#1094;&#1080;&#1080;\2022-09-02%20&#1051;&#1077;&#1075;&#1082;&#1072;&#1103;%20&#1087;&#1088;&#1086;&#1084;&#1099;&#1096;&#1083;&#1077;&#1085;&#1085;&#1086;&#1089;&#1090;&#1100;\&#1054;&#1073;&#1098;&#1077;&#1084;%20&#1087;&#1088;&#1086;&#1076;&#1091;&#1082;&#1094;&#1080;&#1080;%20(&#1090;&#1086;&#1074;&#1072;&#1088;&#1086;&#1074;,%20&#1091;&#1089;&#1083;&#1091;&#1075;)%20&#1074;%20&#1076;&#1077;&#1081;&#1089;&#1090;&#1074;&#1091;&#1102;&#1097;&#1080;&#1093;%20&#1094;&#1077;&#1085;&#1072;&#1093;%20&#1074;%20&#1088;&#1072;&#1079;&#1088;&#1077;&#1079;&#1077;%20&#1088;&#1077;&#1075;&#1080;&#1086;&#1085;&#1086;&#1074;%20&#1056;&#1050;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'Доля в ВРП'!$B$1</c:f>
              <c:strCache>
                <c:ptCount val="1"/>
                <c:pt idx="0">
                  <c:v>Обрабатывающая промышленность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ВРП'!$B$2:$B$13</c:f>
              <c:numCache>
                <c:formatCode>#,##0</c:formatCode>
                <c:ptCount val="12"/>
                <c:pt idx="0">
                  <c:v>2470</c:v>
                </c:pt>
                <c:pt idx="1">
                  <c:v>3131</c:v>
                </c:pt>
                <c:pt idx="2">
                  <c:v>3437</c:v>
                </c:pt>
                <c:pt idx="3">
                  <c:v>3828</c:v>
                </c:pt>
                <c:pt idx="4">
                  <c:v>4094</c:v>
                </c:pt>
                <c:pt idx="5">
                  <c:v>4201</c:v>
                </c:pt>
                <c:pt idx="6">
                  <c:v>5322</c:v>
                </c:pt>
                <c:pt idx="7">
                  <c:v>6134</c:v>
                </c:pt>
                <c:pt idx="8">
                  <c:v>7065</c:v>
                </c:pt>
                <c:pt idx="9">
                  <c:v>7973</c:v>
                </c:pt>
                <c:pt idx="10">
                  <c:v>9236</c:v>
                </c:pt>
                <c:pt idx="11">
                  <c:v>11418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3-4381-889C-0B09B464E4AA}"/>
            </c:ext>
          </c:extLst>
        </c:ser>
        <c:ser>
          <c:idx val="2"/>
          <c:order val="2"/>
          <c:tx>
            <c:strRef>
              <c:f>'Доля в ВРП'!$D$1</c:f>
              <c:strCache>
                <c:ptCount val="1"/>
                <c:pt idx="0">
                  <c:v>Легкая промышленность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ВРП'!$D$2:$D$13</c:f>
              <c:numCache>
                <c:formatCode>#,##0</c:formatCode>
                <c:ptCount val="12"/>
                <c:pt idx="0">
                  <c:v>27</c:v>
                </c:pt>
                <c:pt idx="1">
                  <c:v>28</c:v>
                </c:pt>
                <c:pt idx="2">
                  <c:v>35</c:v>
                </c:pt>
                <c:pt idx="3">
                  <c:v>35</c:v>
                </c:pt>
                <c:pt idx="4">
                  <c:v>37</c:v>
                </c:pt>
                <c:pt idx="5">
                  <c:v>39</c:v>
                </c:pt>
                <c:pt idx="6">
                  <c:v>48</c:v>
                </c:pt>
                <c:pt idx="7">
                  <c:v>56</c:v>
                </c:pt>
                <c:pt idx="8">
                  <c:v>60</c:v>
                </c:pt>
                <c:pt idx="9">
                  <c:v>70</c:v>
                </c:pt>
                <c:pt idx="10">
                  <c:v>77</c:v>
                </c:pt>
                <c:pt idx="1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3-4381-889C-0B09B464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4979104"/>
        <c:axId val="1423316112"/>
      </c:barChart>
      <c:lineChart>
        <c:grouping val="stacked"/>
        <c:varyColors val="0"/>
        <c:ser>
          <c:idx val="1"/>
          <c:order val="1"/>
          <c:tx>
            <c:strRef>
              <c:f>'Доля в ВРП'!$C$1</c:f>
              <c:strCache>
                <c:ptCount val="1"/>
                <c:pt idx="0">
                  <c:v>Доля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ВРП'!$C$2:$C$13</c:f>
              <c:numCache>
                <c:formatCode>0.0%</c:formatCode>
                <c:ptCount val="12"/>
                <c:pt idx="0">
                  <c:v>1.0999999999999999E-2</c:v>
                </c:pt>
                <c:pt idx="1">
                  <c:v>8.9999999999999993E-3</c:v>
                </c:pt>
                <c:pt idx="2">
                  <c:v>0.01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8.9999999999999993E-3</c:v>
                </c:pt>
                <c:pt idx="6">
                  <c:v>8.9999999999999993E-3</c:v>
                </c:pt>
                <c:pt idx="7">
                  <c:v>8.9999999999999993E-3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8.0000000000000002E-3</c:v>
                </c:pt>
                <c:pt idx="11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D3-4381-889C-0B09B464E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317360"/>
        <c:axId val="1423316944"/>
      </c:lineChart>
      <c:catAx>
        <c:axId val="14233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23316944"/>
        <c:crosses val="autoZero"/>
        <c:auto val="1"/>
        <c:lblAlgn val="ctr"/>
        <c:lblOffset val="100"/>
        <c:noMultiLvlLbl val="0"/>
      </c:catAx>
      <c:valAx>
        <c:axId val="1423316944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23317360"/>
        <c:crosses val="autoZero"/>
        <c:crossBetween val="between"/>
      </c:valAx>
      <c:valAx>
        <c:axId val="142331611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74979104"/>
        <c:crosses val="max"/>
        <c:crossBetween val="between"/>
      </c:valAx>
      <c:catAx>
        <c:axId val="127497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3316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270,5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млн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долларов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США</a:t>
            </a:r>
            <a:r>
              <a:rPr lang="ru-RU" sz="1200" b="1" i="0" u="none" strike="noStrike" baseline="0" dirty="0">
                <a:effectLst/>
              </a:rPr>
              <a:t> </a:t>
            </a:r>
            <a:r>
              <a:rPr lang="ru-RU" sz="1200" dirty="0"/>
              <a:t>за 2011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доллар!$AJ$1099:$AJ$1114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ЗКО</c:v>
                </c:pt>
                <c:pt idx="3">
                  <c:v>Атырауская</c:v>
                </c:pt>
                <c:pt idx="4">
                  <c:v>г.Нур-Султан</c:v>
                </c:pt>
                <c:pt idx="5">
                  <c:v>СКО</c:v>
                </c:pt>
                <c:pt idx="6">
                  <c:v>Мангистауская</c:v>
                </c:pt>
                <c:pt idx="7">
                  <c:v>Жамбылская</c:v>
                </c:pt>
                <c:pt idx="8">
                  <c:v>Павлодарская</c:v>
                </c:pt>
                <c:pt idx="9">
                  <c:v>ВКО</c:v>
                </c:pt>
                <c:pt idx="10">
                  <c:v>Акмолинская</c:v>
                </c:pt>
                <c:pt idx="11">
                  <c:v>Карагандинская</c:v>
                </c:pt>
                <c:pt idx="12">
                  <c:v>Алматинская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доллар!$AK$1099:$AK$1114</c:f>
              <c:numCache>
                <c:formatCode>#\ ##0.0</c:formatCode>
                <c:ptCount val="16"/>
                <c:pt idx="0">
                  <c:v>2.3044474761255116</c:v>
                </c:pt>
                <c:pt idx="1">
                  <c:v>3.3272032742155524</c:v>
                </c:pt>
                <c:pt idx="2">
                  <c:v>3.5390859481582537</c:v>
                </c:pt>
                <c:pt idx="3">
                  <c:v>4.316255115961801</c:v>
                </c:pt>
                <c:pt idx="4">
                  <c:v>4.7757435197817193</c:v>
                </c:pt>
                <c:pt idx="5">
                  <c:v>5.7691405184174629</c:v>
                </c:pt>
                <c:pt idx="6">
                  <c:v>7.3144679399727153</c:v>
                </c:pt>
                <c:pt idx="7">
                  <c:v>10.573519781718964</c:v>
                </c:pt>
                <c:pt idx="8">
                  <c:v>14.791255115961802</c:v>
                </c:pt>
                <c:pt idx="9">
                  <c:v>16.648840381991814</c:v>
                </c:pt>
                <c:pt idx="10">
                  <c:v>19.761978171896317</c:v>
                </c:pt>
                <c:pt idx="11">
                  <c:v>20.097796725784448</c:v>
                </c:pt>
                <c:pt idx="12">
                  <c:v>25.306493860845841</c:v>
                </c:pt>
                <c:pt idx="13">
                  <c:v>26.197087312414734</c:v>
                </c:pt>
                <c:pt idx="14">
                  <c:v>42.074324693042293</c:v>
                </c:pt>
                <c:pt idx="15">
                  <c:v>63.655886766712143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2-4FB4-BCE8-6A4A7000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9856447"/>
        <c:axId val="1"/>
      </c:barChart>
      <c:catAx>
        <c:axId val="201985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0198564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241,0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млн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долларов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США</a:t>
            </a:r>
            <a:r>
              <a:rPr lang="ru-RU" sz="1200" b="1" i="0" u="none" strike="noStrike" baseline="0" dirty="0">
                <a:effectLst/>
              </a:rPr>
              <a:t> </a:t>
            </a:r>
            <a:r>
              <a:rPr lang="ru-RU" sz="1200" dirty="0"/>
              <a:t>за 2016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доллар!$AJ$1081:$AJ$1096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ЗКО</c:v>
                </c:pt>
                <c:pt idx="3">
                  <c:v>Атырауская</c:v>
                </c:pt>
                <c:pt idx="4">
                  <c:v>Жамбылская</c:v>
                </c:pt>
                <c:pt idx="5">
                  <c:v>Мангистауская</c:v>
                </c:pt>
                <c:pt idx="6">
                  <c:v>СКО</c:v>
                </c:pt>
                <c:pt idx="7">
                  <c:v>г.Нур-Султан</c:v>
                </c:pt>
                <c:pt idx="8">
                  <c:v>Костанайская</c:v>
                </c:pt>
                <c:pt idx="9">
                  <c:v>ВКО</c:v>
                </c:pt>
                <c:pt idx="10">
                  <c:v>Карагандинская</c:v>
                </c:pt>
                <c:pt idx="11">
                  <c:v>Павлодарская</c:v>
                </c:pt>
                <c:pt idx="12">
                  <c:v>Акмолинская</c:v>
                </c:pt>
                <c:pt idx="13">
                  <c:v>Алматинская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доллар!$AK$1081:$AK$1096</c:f>
              <c:numCache>
                <c:formatCode>#\ ##0.0</c:formatCode>
                <c:ptCount val="16"/>
                <c:pt idx="0">
                  <c:v>1.1217631578947369</c:v>
                </c:pt>
                <c:pt idx="1">
                  <c:v>2.157885964912281</c:v>
                </c:pt>
                <c:pt idx="2">
                  <c:v>3.0197953216374271</c:v>
                </c:pt>
                <c:pt idx="3">
                  <c:v>4.7027719298245616</c:v>
                </c:pt>
                <c:pt idx="4">
                  <c:v>6.0644795321637428</c:v>
                </c:pt>
                <c:pt idx="5">
                  <c:v>6.2499064327485385</c:v>
                </c:pt>
                <c:pt idx="6">
                  <c:v>7.2139502923976613</c:v>
                </c:pt>
                <c:pt idx="7">
                  <c:v>8.4675292397660815</c:v>
                </c:pt>
                <c:pt idx="8">
                  <c:v>11.410950292397661</c:v>
                </c:pt>
                <c:pt idx="9">
                  <c:v>12.478131578947369</c:v>
                </c:pt>
                <c:pt idx="10">
                  <c:v>13.840315789473685</c:v>
                </c:pt>
                <c:pt idx="11">
                  <c:v>15.338035087719298</c:v>
                </c:pt>
                <c:pt idx="12">
                  <c:v>17.121830409356726</c:v>
                </c:pt>
                <c:pt idx="13">
                  <c:v>29.174976608187134</c:v>
                </c:pt>
                <c:pt idx="14">
                  <c:v>36.957839181286552</c:v>
                </c:pt>
                <c:pt idx="15">
                  <c:v>65.802064327485382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1-462C-8A0A-CD6A74910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9994351"/>
        <c:axId val="1"/>
      </c:barChart>
      <c:catAx>
        <c:axId val="669994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6699943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>
                <a:solidFill>
                  <a:srgbClr val="FF0000"/>
                </a:solidFill>
              </a:rPr>
              <a:t>357,3 млн </a:t>
            </a:r>
            <a:r>
              <a:rPr lang="ru-RU" sz="1200" dirty="0" smtClean="0">
                <a:solidFill>
                  <a:srgbClr val="FF0000"/>
                </a:solidFill>
              </a:rPr>
              <a:t>долларов </a:t>
            </a:r>
            <a:r>
              <a:rPr lang="ru-RU" sz="1200" dirty="0">
                <a:solidFill>
                  <a:srgbClr val="FF0000"/>
                </a:solidFill>
              </a:rPr>
              <a:t>США</a:t>
            </a:r>
            <a:r>
              <a:rPr lang="ru-RU" sz="1200" dirty="0"/>
              <a:t> за 2021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доллар!$AJ$1062:$AJ$1078</c:f>
              <c:strCache>
                <c:ptCount val="17"/>
                <c:pt idx="0">
                  <c:v>Кызылординская</c:v>
                </c:pt>
                <c:pt idx="1">
                  <c:v>ЗКО</c:v>
                </c:pt>
                <c:pt idx="2">
                  <c:v>Костанайская</c:v>
                </c:pt>
                <c:pt idx="3">
                  <c:v>Мангистауская</c:v>
                </c:pt>
                <c:pt idx="4">
                  <c:v>Актюбинская</c:v>
                </c:pt>
                <c:pt idx="5">
                  <c:v>СКО</c:v>
                </c:pt>
                <c:pt idx="6">
                  <c:v>Атырауская</c:v>
                </c:pt>
                <c:pt idx="7">
                  <c:v>Жамбылская</c:v>
                </c:pt>
                <c:pt idx="8">
                  <c:v>Карагандинская</c:v>
                </c:pt>
                <c:pt idx="9">
                  <c:v>ВКО</c:v>
                </c:pt>
                <c:pt idx="10">
                  <c:v>Павлодарская</c:v>
                </c:pt>
                <c:pt idx="11">
                  <c:v>г.Нур-Султан</c:v>
                </c:pt>
                <c:pt idx="12">
                  <c:v>Акмолинская</c:v>
                </c:pt>
                <c:pt idx="13">
                  <c:v>г.Алматы</c:v>
                </c:pt>
                <c:pt idx="14">
                  <c:v>Алматинская</c:v>
                </c:pt>
                <c:pt idx="15">
                  <c:v>Туркестанская</c:v>
                </c:pt>
                <c:pt idx="16">
                  <c:v>г.Шымкент</c:v>
                </c:pt>
              </c:strCache>
            </c:strRef>
          </c:cat>
          <c:val>
            <c:numRef>
              <c:f>доллар!$AK$1062:$AK$1078</c:f>
              <c:numCache>
                <c:formatCode>#\ ##0.0</c:formatCode>
                <c:ptCount val="17"/>
                <c:pt idx="0">
                  <c:v>2.6243558139534886</c:v>
                </c:pt>
                <c:pt idx="1">
                  <c:v>2.8187651162790699</c:v>
                </c:pt>
                <c:pt idx="2">
                  <c:v>5.6363488372093018</c:v>
                </c:pt>
                <c:pt idx="3">
                  <c:v>5.7440813953488377</c:v>
                </c:pt>
                <c:pt idx="4">
                  <c:v>6.8390232558139532</c:v>
                </c:pt>
                <c:pt idx="5">
                  <c:v>9.6974744186046511</c:v>
                </c:pt>
                <c:pt idx="6">
                  <c:v>10.444623255813955</c:v>
                </c:pt>
                <c:pt idx="7">
                  <c:v>10.566023255813954</c:v>
                </c:pt>
                <c:pt idx="8">
                  <c:v>15.949755813953489</c:v>
                </c:pt>
                <c:pt idx="9">
                  <c:v>17.606374418604648</c:v>
                </c:pt>
                <c:pt idx="10">
                  <c:v>19.152274418604652</c:v>
                </c:pt>
                <c:pt idx="11">
                  <c:v>21.203011627906978</c:v>
                </c:pt>
                <c:pt idx="12">
                  <c:v>21.388351162790698</c:v>
                </c:pt>
                <c:pt idx="13">
                  <c:v>33.559253488372093</c:v>
                </c:pt>
                <c:pt idx="14">
                  <c:v>46.107279069767444</c:v>
                </c:pt>
                <c:pt idx="15">
                  <c:v>55.82435813953488</c:v>
                </c:pt>
                <c:pt idx="16">
                  <c:v>72.111393023255815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3-46CE-84E5-8C171B7F1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0864991"/>
        <c:axId val="1"/>
      </c:barChart>
      <c:catAx>
        <c:axId val="2020864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0208649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'[4. Объем продукции (товаров, услуг) в действующих ценах в разрезе регионов РК.xls](вых.таб.1)'!$AJ$411:$AJ$427</c:f>
              <c:strCache>
                <c:ptCount val="17"/>
                <c:pt idx="0">
                  <c:v>Кызылординская</c:v>
                </c:pt>
                <c:pt idx="1">
                  <c:v>ЗКО</c:v>
                </c:pt>
                <c:pt idx="2">
                  <c:v>Костанайская</c:v>
                </c:pt>
                <c:pt idx="3">
                  <c:v>Мангистауская</c:v>
                </c:pt>
                <c:pt idx="4">
                  <c:v>Актюбинская</c:v>
                </c:pt>
                <c:pt idx="5">
                  <c:v>СКО</c:v>
                </c:pt>
                <c:pt idx="6">
                  <c:v>Атырауская</c:v>
                </c:pt>
                <c:pt idx="7">
                  <c:v>Жамбылская</c:v>
                </c:pt>
                <c:pt idx="8">
                  <c:v>Карагандинская</c:v>
                </c:pt>
                <c:pt idx="9">
                  <c:v>ВКО</c:v>
                </c:pt>
                <c:pt idx="10">
                  <c:v>Павлодарская</c:v>
                </c:pt>
                <c:pt idx="11">
                  <c:v>г.Нур-Султан</c:v>
                </c:pt>
                <c:pt idx="12">
                  <c:v>Акмолинская</c:v>
                </c:pt>
                <c:pt idx="13">
                  <c:v>г.Алматы</c:v>
                </c:pt>
                <c:pt idx="14">
                  <c:v>Алматинская</c:v>
                </c:pt>
                <c:pt idx="15">
                  <c:v>Туркестанская</c:v>
                </c:pt>
                <c:pt idx="16">
                  <c:v>г.Шымкент</c:v>
                </c:pt>
              </c:strCache>
            </c:strRef>
          </c:cat>
          <c:val>
            <c:numRef>
              <c:f>'[4. Объем продукции (товаров, услуг) в действующих ценах в разрезе регионов РК.xls](вых.таб.1)'!$AK$411:$AK$427</c:f>
              <c:numCache>
                <c:formatCode>#\ ##0.0</c:formatCode>
                <c:ptCount val="17"/>
                <c:pt idx="0">
                  <c:v>1.1284730000000001</c:v>
                </c:pt>
                <c:pt idx="1">
                  <c:v>1.2120690000000001</c:v>
                </c:pt>
                <c:pt idx="2">
                  <c:v>2.4236300000000002</c:v>
                </c:pt>
                <c:pt idx="3">
                  <c:v>2.4699550000000001</c:v>
                </c:pt>
                <c:pt idx="4">
                  <c:v>2.9407800000000002</c:v>
                </c:pt>
                <c:pt idx="5">
                  <c:v>4.1699140000000003</c:v>
                </c:pt>
                <c:pt idx="6">
                  <c:v>4.4911880000000002</c:v>
                </c:pt>
                <c:pt idx="7">
                  <c:v>4.5433899999999996</c:v>
                </c:pt>
                <c:pt idx="8">
                  <c:v>6.8583949999999998</c:v>
                </c:pt>
                <c:pt idx="9">
                  <c:v>7.5707409999999999</c:v>
                </c:pt>
                <c:pt idx="10">
                  <c:v>8.2354780000000005</c:v>
                </c:pt>
                <c:pt idx="11">
                  <c:v>9.1172950000000004</c:v>
                </c:pt>
                <c:pt idx="12">
                  <c:v>9.1969910000000006</c:v>
                </c:pt>
                <c:pt idx="13">
                  <c:v>14.430479</c:v>
                </c:pt>
                <c:pt idx="14">
                  <c:v>19.826129999999999</c:v>
                </c:pt>
                <c:pt idx="15">
                  <c:v>24.004473999999998</c:v>
                </c:pt>
                <c:pt idx="16">
                  <c:v>31.007898999999998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D-45D5-8B89-4E57545E9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688768"/>
        <c:axId val="135689600"/>
      </c:barChart>
      <c:catAx>
        <c:axId val="13568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defRPr>
            </a:pPr>
            <a:endParaRPr lang="ru-RU"/>
          </a:p>
        </c:txPr>
        <c:crossAx val="135689600"/>
        <c:crosses val="autoZero"/>
        <c:auto val="1"/>
        <c:lblAlgn val="ctr"/>
        <c:lblOffset val="100"/>
        <c:tickLblSkip val="1"/>
        <c:noMultiLvlLbl val="0"/>
      </c:catAx>
      <c:valAx>
        <c:axId val="135689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3568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  <a:ea typeface="Cambria Math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По Республики Казахстан 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82,5 млрд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тенге за 2016 год</a:t>
            </a:r>
            <a:endParaRPr lang="ru-RU" sz="1100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'(вых.таб.1)'!$AJ$1062:$AJ$1077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ЗКО</c:v>
                </c:pt>
                <c:pt idx="3">
                  <c:v>Атырауская</c:v>
                </c:pt>
                <c:pt idx="4">
                  <c:v>Жамбылская</c:v>
                </c:pt>
                <c:pt idx="5">
                  <c:v>Мангистауская</c:v>
                </c:pt>
                <c:pt idx="6">
                  <c:v>СКО</c:v>
                </c:pt>
                <c:pt idx="7">
                  <c:v>г.Нур-Султан</c:v>
                </c:pt>
                <c:pt idx="8">
                  <c:v>Костанайская</c:v>
                </c:pt>
                <c:pt idx="9">
                  <c:v>ВКО</c:v>
                </c:pt>
                <c:pt idx="10">
                  <c:v>Карагандинская</c:v>
                </c:pt>
                <c:pt idx="11">
                  <c:v>Павлодарская</c:v>
                </c:pt>
                <c:pt idx="12">
                  <c:v>Акмолинская</c:v>
                </c:pt>
                <c:pt idx="13">
                  <c:v>Алматинская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'(вых.таб.1)'!$AK$1062:$AK$1077</c:f>
              <c:numCache>
                <c:formatCode>#\ ##0.0</c:formatCode>
                <c:ptCount val="16"/>
                <c:pt idx="0">
                  <c:v>0.38364300000000001</c:v>
                </c:pt>
                <c:pt idx="1">
                  <c:v>0.73799700000000001</c:v>
                </c:pt>
                <c:pt idx="2">
                  <c:v>1.03277</c:v>
                </c:pt>
                <c:pt idx="3">
                  <c:v>1.6083480000000001</c:v>
                </c:pt>
                <c:pt idx="4">
                  <c:v>2.074052</c:v>
                </c:pt>
                <c:pt idx="5">
                  <c:v>2.1374680000000001</c:v>
                </c:pt>
                <c:pt idx="6">
                  <c:v>2.467171</c:v>
                </c:pt>
                <c:pt idx="7">
                  <c:v>2.8958949999999999</c:v>
                </c:pt>
                <c:pt idx="8">
                  <c:v>3.9025449999999999</c:v>
                </c:pt>
                <c:pt idx="9">
                  <c:v>4.2675210000000003</c:v>
                </c:pt>
                <c:pt idx="10">
                  <c:v>4.7333879999999997</c:v>
                </c:pt>
                <c:pt idx="11">
                  <c:v>5.2456079999999998</c:v>
                </c:pt>
                <c:pt idx="12">
                  <c:v>5.8556660000000003</c:v>
                </c:pt>
                <c:pt idx="13">
                  <c:v>9.9778420000000008</c:v>
                </c:pt>
                <c:pt idx="14">
                  <c:v>12.639581</c:v>
                </c:pt>
                <c:pt idx="15">
                  <c:v>22.504306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9-41C8-BB40-4BD32893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115216"/>
        <c:axId val="89119792"/>
      </c:barChart>
      <c:catAx>
        <c:axId val="8911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9119792"/>
        <c:crosses val="autoZero"/>
        <c:auto val="1"/>
        <c:lblAlgn val="ctr"/>
        <c:lblOffset val="100"/>
        <c:tickLblSkip val="1"/>
        <c:noMultiLvlLbl val="0"/>
      </c:catAx>
      <c:valAx>
        <c:axId val="89119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891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По Республики Казахстан 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39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6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млрд 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тенге за 201</a:t>
            </a:r>
            <a:r>
              <a:rPr lang="en-US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год</a:t>
            </a:r>
            <a:endParaRPr lang="ru-RU" sz="1100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'(вых.таб.1)'!$AJ$1080:$AJ$1095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ЗКО</c:v>
                </c:pt>
                <c:pt idx="3">
                  <c:v>Атырауская</c:v>
                </c:pt>
                <c:pt idx="4">
                  <c:v>г.Нур-Султан</c:v>
                </c:pt>
                <c:pt idx="5">
                  <c:v>СКО</c:v>
                </c:pt>
                <c:pt idx="6">
                  <c:v>Мангистауская</c:v>
                </c:pt>
                <c:pt idx="7">
                  <c:v>Жамбылская</c:v>
                </c:pt>
                <c:pt idx="8">
                  <c:v>Павлодарская</c:v>
                </c:pt>
                <c:pt idx="9">
                  <c:v>ВКО</c:v>
                </c:pt>
                <c:pt idx="10">
                  <c:v>Акмолинская</c:v>
                </c:pt>
                <c:pt idx="11">
                  <c:v>Карагандинская</c:v>
                </c:pt>
                <c:pt idx="12">
                  <c:v>Алматинская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'(вых.таб.1)'!$AK$1080:$AK$1095</c:f>
              <c:numCache>
                <c:formatCode>0.0</c:formatCode>
                <c:ptCount val="16"/>
                <c:pt idx="0">
                  <c:v>0.33783200000000002</c:v>
                </c:pt>
                <c:pt idx="1">
                  <c:v>0.48776799999999998</c:v>
                </c:pt>
                <c:pt idx="2">
                  <c:v>0.51883000000000001</c:v>
                </c:pt>
                <c:pt idx="3">
                  <c:v>0.63276299999999996</c:v>
                </c:pt>
                <c:pt idx="4" formatCode="#\ ##0.0">
                  <c:v>0.70012399999999997</c:v>
                </c:pt>
                <c:pt idx="5" formatCode="#\ ##0.0">
                  <c:v>0.84575599999999995</c:v>
                </c:pt>
                <c:pt idx="6">
                  <c:v>1.0723009999999999</c:v>
                </c:pt>
                <c:pt idx="7">
                  <c:v>1.5500780000000001</c:v>
                </c:pt>
                <c:pt idx="8" formatCode="#\ ##0.0">
                  <c:v>2.1683979999999998</c:v>
                </c:pt>
                <c:pt idx="9" formatCode="#\ ##0.0">
                  <c:v>2.4407199999999998</c:v>
                </c:pt>
                <c:pt idx="10">
                  <c:v>2.897106</c:v>
                </c:pt>
                <c:pt idx="11">
                  <c:v>2.9463370000000002</c:v>
                </c:pt>
                <c:pt idx="12">
                  <c:v>3.7099319999999998</c:v>
                </c:pt>
                <c:pt idx="13">
                  <c:v>3.8404929999999999</c:v>
                </c:pt>
                <c:pt idx="14" formatCode="#\ ##0.0">
                  <c:v>6.1680960000000002</c:v>
                </c:pt>
                <c:pt idx="15">
                  <c:v>9.3319530000000004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1-4FF0-9BB5-FED06D2E7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115216"/>
        <c:axId val="89119792"/>
      </c:barChart>
      <c:catAx>
        <c:axId val="8911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9119792"/>
        <c:crosses val="autoZero"/>
        <c:auto val="1"/>
        <c:lblAlgn val="ctr"/>
        <c:lblOffset val="100"/>
        <c:tickLblSkip val="1"/>
        <c:noMultiLvlLbl val="0"/>
      </c:catAx>
      <c:valAx>
        <c:axId val="89119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91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По Республики Казахстан 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36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9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млрд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тенге за 20</a:t>
            </a:r>
            <a:r>
              <a:rPr lang="en-US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06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год</a:t>
            </a:r>
            <a:endParaRPr lang="ru-RU" sz="1100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'(вых.таб.1)'!$AJ$1098:$AJ$1113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Мангистауская</c:v>
                </c:pt>
                <c:pt idx="3">
                  <c:v>г.Нур-Султан</c:v>
                </c:pt>
                <c:pt idx="4">
                  <c:v>Атырауская</c:v>
                </c:pt>
                <c:pt idx="5">
                  <c:v>ЗКО</c:v>
                </c:pt>
                <c:pt idx="6">
                  <c:v>СКО</c:v>
                </c:pt>
                <c:pt idx="7">
                  <c:v>Жамбылская</c:v>
                </c:pt>
                <c:pt idx="8">
                  <c:v>Карагандинская</c:v>
                </c:pt>
                <c:pt idx="9">
                  <c:v>Алматинская</c:v>
                </c:pt>
                <c:pt idx="10">
                  <c:v>Акмолинская</c:v>
                </c:pt>
                <c:pt idx="11">
                  <c:v>Павлодарская</c:v>
                </c:pt>
                <c:pt idx="12">
                  <c:v>ВКО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'(вых.таб.1)'!$AK$1098:$AK$1113</c:f>
              <c:numCache>
                <c:formatCode>0.0</c:formatCode>
                <c:ptCount val="16"/>
                <c:pt idx="0">
                  <c:v>0.117169</c:v>
                </c:pt>
                <c:pt idx="1">
                  <c:v>0.18920000000000001</c:v>
                </c:pt>
                <c:pt idx="2">
                  <c:v>0.32801200000000003</c:v>
                </c:pt>
                <c:pt idx="3" formatCode="#\ ##0.0">
                  <c:v>0.369228</c:v>
                </c:pt>
                <c:pt idx="4">
                  <c:v>0.38475300000000001</c:v>
                </c:pt>
                <c:pt idx="5">
                  <c:v>0.38651999999999997</c:v>
                </c:pt>
                <c:pt idx="6" formatCode="#\ ##0.0">
                  <c:v>0.46221200000000001</c:v>
                </c:pt>
                <c:pt idx="7">
                  <c:v>0.79354800000000003</c:v>
                </c:pt>
                <c:pt idx="8">
                  <c:v>1.0732790000000001</c:v>
                </c:pt>
                <c:pt idx="9">
                  <c:v>1.1044849999999999</c:v>
                </c:pt>
                <c:pt idx="10">
                  <c:v>1.220726</c:v>
                </c:pt>
                <c:pt idx="11" formatCode="#\ ##0.0">
                  <c:v>1.4471849999999999</c:v>
                </c:pt>
                <c:pt idx="12" formatCode="#\ ##0.0">
                  <c:v>2.2280549999999999</c:v>
                </c:pt>
                <c:pt idx="13">
                  <c:v>2.2282329999999999</c:v>
                </c:pt>
                <c:pt idx="14" formatCode="#\ ##0.0">
                  <c:v>3.683519</c:v>
                </c:pt>
                <c:pt idx="15">
                  <c:v>20.844159999999999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8-4D91-93FA-C686FE6DA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115216"/>
        <c:axId val="89119792"/>
      </c:barChart>
      <c:catAx>
        <c:axId val="8911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9119792"/>
        <c:crosses val="autoZero"/>
        <c:auto val="1"/>
        <c:lblAlgn val="ctr"/>
        <c:lblOffset val="100"/>
        <c:tickLblSkip val="1"/>
        <c:noMultiLvlLbl val="0"/>
      </c:catAx>
      <c:valAx>
        <c:axId val="89119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91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По Республики Казахстан 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25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US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7</a:t>
            </a:r>
            <a:r>
              <a:rPr lang="ru-RU" sz="1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млрд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тенге за 20</a:t>
            </a:r>
            <a:r>
              <a:rPr lang="en-US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01</a:t>
            </a:r>
            <a:r>
              <a:rPr lang="ru-RU" sz="11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год</a:t>
            </a:r>
            <a:endParaRPr lang="ru-RU" sz="1100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0239566929133861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'(вых.таб.1)'!$AJ$1116:$AJ$1131</c:f>
              <c:strCache>
                <c:ptCount val="16"/>
                <c:pt idx="0">
                  <c:v>Жамбылская</c:v>
                </c:pt>
                <c:pt idx="1">
                  <c:v>Кызылординская</c:v>
                </c:pt>
                <c:pt idx="2">
                  <c:v>Актюбинская</c:v>
                </c:pt>
                <c:pt idx="3">
                  <c:v>г.Нур-Султан</c:v>
                </c:pt>
                <c:pt idx="4">
                  <c:v>Акмолинская</c:v>
                </c:pt>
                <c:pt idx="5">
                  <c:v>Мангистауская</c:v>
                </c:pt>
                <c:pt idx="6">
                  <c:v>ЗКО</c:v>
                </c:pt>
                <c:pt idx="7">
                  <c:v>Атырауская</c:v>
                </c:pt>
                <c:pt idx="8">
                  <c:v>Костанайская</c:v>
                </c:pt>
                <c:pt idx="9">
                  <c:v>СКО</c:v>
                </c:pt>
                <c:pt idx="10">
                  <c:v>Карагандинская</c:v>
                </c:pt>
                <c:pt idx="11">
                  <c:v>Алматинская</c:v>
                </c:pt>
                <c:pt idx="12">
                  <c:v>Павлодарская</c:v>
                </c:pt>
                <c:pt idx="13">
                  <c:v>ВКО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'(вых.таб.1)'!$AK$1116:$AK$1131</c:f>
              <c:numCache>
                <c:formatCode>0.0</c:formatCode>
                <c:ptCount val="16"/>
                <c:pt idx="0">
                  <c:v>8.6374000000000006E-2</c:v>
                </c:pt>
                <c:pt idx="1">
                  <c:v>0.13619300000000001</c:v>
                </c:pt>
                <c:pt idx="2">
                  <c:v>0.163129</c:v>
                </c:pt>
                <c:pt idx="3" formatCode="#\ ##0.0">
                  <c:v>0.25877800000000001</c:v>
                </c:pt>
                <c:pt idx="4">
                  <c:v>0.326625</c:v>
                </c:pt>
                <c:pt idx="5">
                  <c:v>0.44273099999999999</c:v>
                </c:pt>
                <c:pt idx="6">
                  <c:v>0.58610499999999999</c:v>
                </c:pt>
                <c:pt idx="7">
                  <c:v>0.58995900000000001</c:v>
                </c:pt>
                <c:pt idx="8">
                  <c:v>0.63597000000000004</c:v>
                </c:pt>
                <c:pt idx="9" formatCode="#\ ##0.0">
                  <c:v>0.67818699999999998</c:v>
                </c:pt>
                <c:pt idx="10">
                  <c:v>0.71007399999999998</c:v>
                </c:pt>
                <c:pt idx="11">
                  <c:v>0.76596500000000001</c:v>
                </c:pt>
                <c:pt idx="12" formatCode="#\ ##0.0">
                  <c:v>1.001136</c:v>
                </c:pt>
                <c:pt idx="13" formatCode="#\ ##0.0">
                  <c:v>1.3884829999999999</c:v>
                </c:pt>
                <c:pt idx="14" formatCode="#\ ##0.0">
                  <c:v>2.439152</c:v>
                </c:pt>
                <c:pt idx="15">
                  <c:v>15.470198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0-428F-A2FE-A2643175D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115216"/>
        <c:axId val="89119792"/>
      </c:barChart>
      <c:catAx>
        <c:axId val="8911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9119792"/>
        <c:crosses val="autoZero"/>
        <c:auto val="1"/>
        <c:lblAlgn val="ctr"/>
        <c:lblOffset val="100"/>
        <c:tickLblSkip val="1"/>
        <c:noMultiLvlLbl val="0"/>
      </c:catAx>
      <c:valAx>
        <c:axId val="89119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91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По Республики Казахстан </a:t>
            </a:r>
            <a:r>
              <a:rPr lang="ru-RU" sz="1100" b="1" i="0" baseline="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14,4 </a:t>
            </a:r>
            <a:r>
              <a:rPr lang="ru-RU" sz="1100" b="1" i="0" baseline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млрд</a:t>
            </a:r>
            <a:r>
              <a:rPr lang="ru-RU" sz="1100" b="0" i="0" baseline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1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тенге за 1996 год</a:t>
            </a:r>
            <a:endParaRPr lang="ru-RU" sz="1000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'(вых.таб.1)'!$AT$1043:$AT$1058</c:f>
              <c:strCache>
                <c:ptCount val="16"/>
                <c:pt idx="0">
                  <c:v>Кызылординская</c:v>
                </c:pt>
                <c:pt idx="1">
                  <c:v>г.Нур-Султан</c:v>
                </c:pt>
                <c:pt idx="2">
                  <c:v>Мангистауская</c:v>
                </c:pt>
                <c:pt idx="3">
                  <c:v>Атырауская</c:v>
                </c:pt>
                <c:pt idx="4">
                  <c:v>Акмолинская</c:v>
                </c:pt>
                <c:pt idx="5">
                  <c:v>Павлодарская</c:v>
                </c:pt>
                <c:pt idx="6">
                  <c:v>Актюбинская</c:v>
                </c:pt>
                <c:pt idx="7">
                  <c:v>СКО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Алматинская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'(вых.таб.1)'!$AU$1043:$AU$1058</c:f>
              <c:numCache>
                <c:formatCode>#\ ##0.0</c:formatCode>
                <c:ptCount val="16"/>
                <c:pt idx="0" formatCode="0.00">
                  <c:v>2.3071000000000001E-2</c:v>
                </c:pt>
                <c:pt idx="1">
                  <c:v>6.1497999999999997E-2</c:v>
                </c:pt>
                <c:pt idx="2" formatCode="0.0">
                  <c:v>8.5985000000000006E-2</c:v>
                </c:pt>
                <c:pt idx="3" formatCode="0.0">
                  <c:v>8.6784E-2</c:v>
                </c:pt>
                <c:pt idx="4" formatCode="0.0">
                  <c:v>0.112229</c:v>
                </c:pt>
                <c:pt idx="5">
                  <c:v>0.112635</c:v>
                </c:pt>
                <c:pt idx="6" formatCode="0.0">
                  <c:v>0.23796600000000001</c:v>
                </c:pt>
                <c:pt idx="7">
                  <c:v>0.24235499999999999</c:v>
                </c:pt>
                <c:pt idx="8" formatCode="0.0">
                  <c:v>0.33810899999999999</c:v>
                </c:pt>
                <c:pt idx="9" formatCode="0.0">
                  <c:v>0.36284100000000002</c:v>
                </c:pt>
                <c:pt idx="10" formatCode="0.0">
                  <c:v>0.37666899999999998</c:v>
                </c:pt>
                <c:pt idx="11" formatCode="0.0">
                  <c:v>0.50029900000000005</c:v>
                </c:pt>
                <c:pt idx="12">
                  <c:v>1.379831</c:v>
                </c:pt>
                <c:pt idx="13" formatCode="0.0">
                  <c:v>1.5308569999999999</c:v>
                </c:pt>
                <c:pt idx="14">
                  <c:v>2.216672</c:v>
                </c:pt>
                <c:pt idx="15" formatCode="0.0">
                  <c:v>6.7134049999999998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8-47B4-8DD5-CB090AAF7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7693983"/>
        <c:axId val="1077695647"/>
      </c:barChart>
      <c:catAx>
        <c:axId val="1077693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7695647"/>
        <c:crosses val="autoZero"/>
        <c:auto val="1"/>
        <c:lblAlgn val="ctr"/>
        <c:lblOffset val="100"/>
        <c:tickLblSkip val="1"/>
        <c:noMultiLvlLbl val="0"/>
      </c:catAx>
      <c:valAx>
        <c:axId val="10776956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07769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100" dirty="0"/>
              <a:t>По Республики Казахстан </a:t>
            </a:r>
            <a:endParaRPr lang="ru-RU" sz="1100" dirty="0" smtClean="0"/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100" dirty="0" smtClean="0">
                <a:solidFill>
                  <a:srgbClr val="FF0000"/>
                </a:solidFill>
              </a:rPr>
              <a:t>1 </a:t>
            </a:r>
            <a:r>
              <a:rPr lang="ru-RU" sz="1100" dirty="0">
                <a:solidFill>
                  <a:srgbClr val="FF0000"/>
                </a:solidFill>
              </a:rPr>
              <a:t>245,4 млн </a:t>
            </a:r>
            <a:r>
              <a:rPr lang="ru-RU" sz="1100" dirty="0"/>
              <a:t>тенге за 1993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тенге!$AJ$1134:$AJ$1149</c:f>
              <c:strCache>
                <c:ptCount val="16"/>
                <c:pt idx="0">
                  <c:v>Мангистауская</c:v>
                </c:pt>
                <c:pt idx="1">
                  <c:v>Атырауская</c:v>
                </c:pt>
                <c:pt idx="2">
                  <c:v>Павлодарская</c:v>
                </c:pt>
                <c:pt idx="3">
                  <c:v>Кызылординская</c:v>
                </c:pt>
                <c:pt idx="4">
                  <c:v>Акмолинская</c:v>
                </c:pt>
                <c:pt idx="5">
                  <c:v>ЗКО</c:v>
                </c:pt>
                <c:pt idx="6">
                  <c:v>СКО</c:v>
                </c:pt>
                <c:pt idx="7">
                  <c:v>Актюбинская</c:v>
                </c:pt>
                <c:pt idx="8">
                  <c:v>г.Нур-Султан</c:v>
                </c:pt>
                <c:pt idx="9">
                  <c:v>Жамбылская</c:v>
                </c:pt>
                <c:pt idx="10">
                  <c:v>Алматинская</c:v>
                </c:pt>
                <c:pt idx="11">
                  <c:v>Карагандинская</c:v>
                </c:pt>
                <c:pt idx="12">
                  <c:v>Костанайская</c:v>
                </c:pt>
                <c:pt idx="13">
                  <c:v>ВКО</c:v>
                </c:pt>
                <c:pt idx="14">
                  <c:v>ЮКО</c:v>
                </c:pt>
                <c:pt idx="15">
                  <c:v>г.Алматы</c:v>
                </c:pt>
              </c:strCache>
            </c:strRef>
          </c:cat>
          <c:val>
            <c:numRef>
              <c:f>тенге!$AK$1134:$AK$1149</c:f>
              <c:numCache>
                <c:formatCode>#\ ##0.0</c:formatCode>
                <c:ptCount val="16"/>
                <c:pt idx="0">
                  <c:v>3.5</c:v>
                </c:pt>
                <c:pt idx="1">
                  <c:v>3.722</c:v>
                </c:pt>
                <c:pt idx="2">
                  <c:v>10.234</c:v>
                </c:pt>
                <c:pt idx="3">
                  <c:v>11.405999999999999</c:v>
                </c:pt>
                <c:pt idx="4">
                  <c:v>15.575000000000001</c:v>
                </c:pt>
                <c:pt idx="5">
                  <c:v>26.317</c:v>
                </c:pt>
                <c:pt idx="6">
                  <c:v>28.064</c:v>
                </c:pt>
                <c:pt idx="7">
                  <c:v>30.431000000000001</c:v>
                </c:pt>
                <c:pt idx="8">
                  <c:v>30.803000000000001</c:v>
                </c:pt>
                <c:pt idx="9">
                  <c:v>74.727000000000004</c:v>
                </c:pt>
                <c:pt idx="10">
                  <c:v>79.635999999999996</c:v>
                </c:pt>
                <c:pt idx="11">
                  <c:v>96.033999999999992</c:v>
                </c:pt>
                <c:pt idx="12">
                  <c:v>130.786</c:v>
                </c:pt>
                <c:pt idx="13">
                  <c:v>189.52799999999999</c:v>
                </c:pt>
                <c:pt idx="14">
                  <c:v>204.73099999999999</c:v>
                </c:pt>
                <c:pt idx="15">
                  <c:v>309.92900000000003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1-49B7-8B1F-36FE9E206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7595872"/>
        <c:axId val="1"/>
      </c:barChart>
      <c:catAx>
        <c:axId val="199759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99759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'Доля в ВРП'!$B$15</c:f>
              <c:strCache>
                <c:ptCount val="1"/>
                <c:pt idx="0">
                  <c:v>Валовой региональный продукт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ВРП'!$A$16:$A$27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ВРП'!$B$16:$B$27</c:f>
              <c:numCache>
                <c:formatCode>#,##0</c:formatCode>
                <c:ptCount val="12"/>
                <c:pt idx="0">
                  <c:v>21815.517</c:v>
                </c:pt>
                <c:pt idx="1">
                  <c:v>28243.0527</c:v>
                </c:pt>
                <c:pt idx="2">
                  <c:v>31015.186600000001</c:v>
                </c:pt>
                <c:pt idx="3">
                  <c:v>35999.025099999999</c:v>
                </c:pt>
                <c:pt idx="4">
                  <c:v>39675.832900000001</c:v>
                </c:pt>
                <c:pt idx="5">
                  <c:v>40884.133600000001</c:v>
                </c:pt>
                <c:pt idx="6">
                  <c:v>46971.15</c:v>
                </c:pt>
                <c:pt idx="7">
                  <c:v>53101.281799999902</c:v>
                </c:pt>
                <c:pt idx="8">
                  <c:v>61819.536</c:v>
                </c:pt>
                <c:pt idx="9">
                  <c:v>69532.600000000006</c:v>
                </c:pt>
                <c:pt idx="10">
                  <c:v>70649</c:v>
                </c:pt>
                <c:pt idx="11">
                  <c:v>82207.959700000007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5-45AE-A397-24ACB9312D7D}"/>
            </c:ext>
          </c:extLst>
        </c:ser>
        <c:ser>
          <c:idx val="2"/>
          <c:order val="2"/>
          <c:tx>
            <c:strRef>
              <c:f>'Доля в ВРП'!$D$15</c:f>
              <c:strCache>
                <c:ptCount val="1"/>
                <c:pt idx="0">
                  <c:v>Легкая промышленность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ВРП'!$A$16:$A$27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ВРП'!$D$16:$D$27</c:f>
              <c:numCache>
                <c:formatCode>#,##0</c:formatCode>
                <c:ptCount val="12"/>
                <c:pt idx="0">
                  <c:v>27</c:v>
                </c:pt>
                <c:pt idx="1">
                  <c:v>28</c:v>
                </c:pt>
                <c:pt idx="2">
                  <c:v>35</c:v>
                </c:pt>
                <c:pt idx="3">
                  <c:v>35</c:v>
                </c:pt>
                <c:pt idx="4">
                  <c:v>37</c:v>
                </c:pt>
                <c:pt idx="5">
                  <c:v>39</c:v>
                </c:pt>
                <c:pt idx="6">
                  <c:v>48</c:v>
                </c:pt>
                <c:pt idx="7">
                  <c:v>56</c:v>
                </c:pt>
                <c:pt idx="8">
                  <c:v>60</c:v>
                </c:pt>
                <c:pt idx="9">
                  <c:v>70</c:v>
                </c:pt>
                <c:pt idx="10">
                  <c:v>77</c:v>
                </c:pt>
                <c:pt idx="1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5-45AE-A397-24ACB931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775968"/>
        <c:axId val="768780544"/>
      </c:barChart>
      <c:lineChart>
        <c:grouping val="standard"/>
        <c:varyColors val="0"/>
        <c:ser>
          <c:idx val="1"/>
          <c:order val="1"/>
          <c:tx>
            <c:strRef>
              <c:f>'Доля в ВРП'!$C$15</c:f>
              <c:strCache>
                <c:ptCount val="1"/>
                <c:pt idx="0">
                  <c:v>Доля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в ВРП'!$A$16:$A$27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'Доля в ВРП'!$C$16:$C$27</c:f>
              <c:numCache>
                <c:formatCode>0.0%</c:formatCode>
                <c:ptCount val="1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45-45AE-A397-24ACB931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183904"/>
        <c:axId val="768188896"/>
      </c:lineChart>
      <c:catAx>
        <c:axId val="7687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68780544"/>
        <c:crosses val="autoZero"/>
        <c:auto val="1"/>
        <c:lblAlgn val="ctr"/>
        <c:lblOffset val="100"/>
        <c:noMultiLvlLbl val="0"/>
      </c:catAx>
      <c:valAx>
        <c:axId val="7687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68775968"/>
        <c:crosses val="autoZero"/>
        <c:crossBetween val="between"/>
      </c:valAx>
      <c:valAx>
        <c:axId val="768188896"/>
        <c:scaling>
          <c:orientation val="minMax"/>
          <c:max val="9.0000000000000028E-3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68183904"/>
        <c:crosses val="max"/>
        <c:crossBetween val="between"/>
      </c:valAx>
      <c:catAx>
        <c:axId val="76818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18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Лист1!$N$3:$N$5</c:f>
              <c:strCache>
                <c:ptCount val="3"/>
                <c:pt idx="0">
                  <c:v>производство кожаной и относящейся к ней продукции</c:v>
                </c:pt>
                <c:pt idx="1">
                  <c:v>производство одежды</c:v>
                </c:pt>
                <c:pt idx="2">
                  <c:v>производство текстильных изделий</c:v>
                </c:pt>
              </c:strCache>
            </c:strRef>
          </c:cat>
          <c:val>
            <c:numRef>
              <c:f>Лист1!$O$3:$O$5</c:f>
              <c:numCache>
                <c:formatCode>#,##0</c:formatCode>
                <c:ptCount val="3"/>
                <c:pt idx="0">
                  <c:v>14299</c:v>
                </c:pt>
                <c:pt idx="1">
                  <c:v>54440</c:v>
                </c:pt>
                <c:pt idx="2">
                  <c:v>84888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C-4352-BAA7-F86BF4EF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2561696"/>
        <c:axId val="862563360"/>
      </c:barChart>
      <c:catAx>
        <c:axId val="8625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62563360"/>
        <c:crosses val="autoZero"/>
        <c:auto val="1"/>
        <c:lblAlgn val="ctr"/>
        <c:lblOffset val="100"/>
        <c:noMultiLvlLbl val="0"/>
      </c:catAx>
      <c:valAx>
        <c:axId val="8625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625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Лист1!$N$9:$N$11</c:f>
              <c:strCache>
                <c:ptCount val="3"/>
                <c:pt idx="0">
                  <c:v>производство текстильных изделий</c:v>
                </c:pt>
                <c:pt idx="1">
                  <c:v>производство одежды</c:v>
                </c:pt>
                <c:pt idx="2">
                  <c:v>производство кожаной и относящейся к ней продукции</c:v>
                </c:pt>
              </c:strCache>
            </c:strRef>
          </c:cat>
          <c:val>
            <c:numRef>
              <c:f>Лист1!$O$9:$O$11</c:f>
              <c:numCache>
                <c:formatCode>General</c:formatCode>
                <c:ptCount val="3"/>
                <c:pt idx="0">
                  <c:v>94.5</c:v>
                </c:pt>
                <c:pt idx="1">
                  <c:v>102.3</c:v>
                </c:pt>
                <c:pt idx="2">
                  <c:v>107.4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737-AA86-2CD1B338C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2561696"/>
        <c:axId val="862563360"/>
      </c:barChart>
      <c:catAx>
        <c:axId val="8625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62563360"/>
        <c:crosses val="autoZero"/>
        <c:auto val="1"/>
        <c:lblAlgn val="ctr"/>
        <c:lblOffset val="100"/>
        <c:noMultiLvlLbl val="0"/>
      </c:catAx>
      <c:valAx>
        <c:axId val="8625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25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Количество заемщиков,</a:t>
            </a:r>
            <a:r>
              <a:rPr lang="ru-RU" b="1" baseline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ед.</a:t>
            </a:r>
            <a:endParaRPr lang="ru-RU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tx>
                <c:rich>
                  <a:bodyPr/>
                  <a:lstStyle/>
                  <a:p>
                    <a:fld id="{959AC013-47B8-4C7A-BFBC-AFEE843B20F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5A-4682-84E5-156AAB2F4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'[Сумма выданных займов в разрезе регионов 2007.xlsx]Отчет'!$F$3:$U$3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'[Сумма выданных займов в разрезе регионов 2007.xlsx]Отчет'!$F$4:$U$4</c:f>
              <c:numCache>
                <c:formatCode>General</c:formatCode>
                <c:ptCount val="16"/>
                <c:pt idx="0">
                  <c:v>3</c:v>
                </c:pt>
                <c:pt idx="1">
                  <c:v>19</c:v>
                </c:pt>
                <c:pt idx="2">
                  <c:v>32</c:v>
                </c:pt>
                <c:pt idx="3">
                  <c:v>20</c:v>
                </c:pt>
                <c:pt idx="4">
                  <c:v>15</c:v>
                </c:pt>
                <c:pt idx="5">
                  <c:v>14</c:v>
                </c:pt>
                <c:pt idx="6">
                  <c:v>23</c:v>
                </c:pt>
                <c:pt idx="7">
                  <c:v>39</c:v>
                </c:pt>
                <c:pt idx="8">
                  <c:v>58</c:v>
                </c:pt>
                <c:pt idx="9">
                  <c:v>2106</c:v>
                </c:pt>
                <c:pt idx="10">
                  <c:v>274</c:v>
                </c:pt>
                <c:pt idx="11">
                  <c:v>100</c:v>
                </c:pt>
                <c:pt idx="12">
                  <c:v>90</c:v>
                </c:pt>
                <c:pt idx="13">
                  <c:v>58</c:v>
                </c:pt>
                <c:pt idx="14">
                  <c:v>68</c:v>
                </c:pt>
                <c:pt idx="1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7B-46FB-A22F-ED0648BA5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294895"/>
        <c:axId val="1890297391"/>
      </c:lineChart>
      <c:catAx>
        <c:axId val="189029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90297391"/>
        <c:crosses val="autoZero"/>
        <c:auto val="1"/>
        <c:lblAlgn val="ctr"/>
        <c:lblOffset val="100"/>
        <c:noMultiLvlLbl val="0"/>
      </c:catAx>
      <c:valAx>
        <c:axId val="189029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9029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Сумма кредитов,</a:t>
            </a:r>
            <a:r>
              <a:rPr lang="ru-RU" b="1" baseline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млрд тенге</a:t>
            </a:r>
            <a:endParaRPr lang="ru-RU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'[Сумма выданных займов в разрезе регионов 2007.xlsx]Отчет'!$F$3:$U$3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'[Сумма выданных займов в разрезе регионов 2007.xlsx]Отчет'!$F$6:$U$6</c:f>
              <c:numCache>
                <c:formatCode>#\ ##0.0</c:formatCode>
                <c:ptCount val="16"/>
                <c:pt idx="0" formatCode="#,##0.00">
                  <c:v>1.8779862999999997E-2</c:v>
                </c:pt>
                <c:pt idx="1">
                  <c:v>0.71986789300000009</c:v>
                </c:pt>
                <c:pt idx="2">
                  <c:v>1.7393436882699997</c:v>
                </c:pt>
                <c:pt idx="3">
                  <c:v>0.54279678299</c:v>
                </c:pt>
                <c:pt idx="4">
                  <c:v>0.39446611065999998</c:v>
                </c:pt>
                <c:pt idx="5">
                  <c:v>0.82811189887000003</c:v>
                </c:pt>
                <c:pt idx="6">
                  <c:v>0.81875683702000002</c:v>
                </c:pt>
                <c:pt idx="7">
                  <c:v>1.56641079073</c:v>
                </c:pt>
                <c:pt idx="8">
                  <c:v>6.8438449170800002</c:v>
                </c:pt>
                <c:pt idx="9">
                  <c:v>5.9970326585700002</c:v>
                </c:pt>
                <c:pt idx="10">
                  <c:v>4.4070379825900003</c:v>
                </c:pt>
                <c:pt idx="11">
                  <c:v>3.1602693340699997</c:v>
                </c:pt>
                <c:pt idx="12">
                  <c:v>3.3382709927499996</c:v>
                </c:pt>
                <c:pt idx="13">
                  <c:v>2.3849552832000001</c:v>
                </c:pt>
                <c:pt idx="14">
                  <c:v>2.8792966920800001</c:v>
                </c:pt>
                <c:pt idx="15">
                  <c:v>2.5762775346199995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8-4B0E-88D2-C532BF1D7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294895"/>
        <c:axId val="1890297391"/>
      </c:lineChart>
      <c:catAx>
        <c:axId val="189029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90297391"/>
        <c:crosses val="autoZero"/>
        <c:auto val="1"/>
        <c:lblAlgn val="ctr"/>
        <c:lblOffset val="100"/>
        <c:noMultiLvlLbl val="0"/>
      </c:catAx>
      <c:valAx>
        <c:axId val="189029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9029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Количество проектов, ед.</a:t>
            </a:r>
            <a:endParaRPr lang="ru-RU" sz="1100" b="1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Лист1!$A$8:$L$8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Лист1!$A$9:$L$9</c:f>
              <c:numCache>
                <c:formatCode>#,##0</c:formatCode>
                <c:ptCount val="12"/>
                <c:pt idx="0">
                  <c:v>4</c:v>
                </c:pt>
                <c:pt idx="1">
                  <c:v>15</c:v>
                </c:pt>
                <c:pt idx="2">
                  <c:v>25</c:v>
                </c:pt>
                <c:pt idx="3">
                  <c:v>22</c:v>
                </c:pt>
                <c:pt idx="4">
                  <c:v>33</c:v>
                </c:pt>
                <c:pt idx="5">
                  <c:v>30</c:v>
                </c:pt>
                <c:pt idx="6">
                  <c:v>43</c:v>
                </c:pt>
                <c:pt idx="7">
                  <c:v>33</c:v>
                </c:pt>
                <c:pt idx="8">
                  <c:v>15</c:v>
                </c:pt>
                <c:pt idx="9">
                  <c:v>29</c:v>
                </c:pt>
                <c:pt idx="10">
                  <c:v>29</c:v>
                </c:pt>
                <c:pt idx="11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E-40DE-A140-09D345F6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605360"/>
        <c:axId val="503601616"/>
      </c:lineChart>
      <c:catAx>
        <c:axId val="5036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03601616"/>
        <c:crosses val="autoZero"/>
        <c:auto val="1"/>
        <c:lblAlgn val="ctr"/>
        <c:lblOffset val="100"/>
        <c:noMultiLvlLbl val="0"/>
      </c:catAx>
      <c:valAx>
        <c:axId val="50360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0360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Сумма кредита, млрд тенге</a:t>
            </a:r>
            <a:endParaRPr lang="ru-RU" sz="1100" b="1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Лист1!$A$8:$L$8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Лист1!$A$11:$L$11</c:f>
              <c:numCache>
                <c:formatCode>#\ ##0.0</c:formatCode>
                <c:ptCount val="12"/>
                <c:pt idx="0">
                  <c:v>3.4482575799699999</c:v>
                </c:pt>
                <c:pt idx="1">
                  <c:v>3.0983759207223045</c:v>
                </c:pt>
                <c:pt idx="2">
                  <c:v>6.0810481011592934</c:v>
                </c:pt>
                <c:pt idx="3">
                  <c:v>13.067002865216979</c:v>
                </c:pt>
                <c:pt idx="4">
                  <c:v>17.202170916341586</c:v>
                </c:pt>
                <c:pt idx="5">
                  <c:v>5.3593938778627273</c:v>
                </c:pt>
                <c:pt idx="6">
                  <c:v>5.6061055818999996</c:v>
                </c:pt>
                <c:pt idx="7">
                  <c:v>3.2149865885500009</c:v>
                </c:pt>
                <c:pt idx="8">
                  <c:v>1.40934973519</c:v>
                </c:pt>
                <c:pt idx="9">
                  <c:v>3.6396633581699995</c:v>
                </c:pt>
                <c:pt idx="10">
                  <c:v>1.3466682136900001</c:v>
                </c:pt>
                <c:pt idx="11">
                  <c:v>4.5968337097399994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D-41D1-8DA7-3C6246F56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605360"/>
        <c:axId val="503601616"/>
      </c:lineChart>
      <c:catAx>
        <c:axId val="5036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03601616"/>
        <c:crosses val="autoZero"/>
        <c:auto val="1"/>
        <c:lblAlgn val="ctr"/>
        <c:lblOffset val="100"/>
        <c:noMultiLvlLbl val="0"/>
      </c:catAx>
      <c:valAx>
        <c:axId val="50360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0360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Количество проектов, ед.</a:t>
            </a:r>
            <a:endParaRPr lang="ru-RU" sz="1400" b="1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Лист2!$A$8:$D$8</c:f>
              <c:numCache>
                <c:formatCode>#,##0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Лист2!$A$9:$D$9</c:f>
              <c:numCache>
                <c:formatCode>#,##0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CB-4462-8E16-D433C5198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17488"/>
        <c:axId val="186512912"/>
      </c:lineChart>
      <c:catAx>
        <c:axId val="18651748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6512912"/>
        <c:crosses val="autoZero"/>
        <c:auto val="1"/>
        <c:lblAlgn val="ctr"/>
        <c:lblOffset val="100"/>
        <c:noMultiLvlLbl val="0"/>
      </c:catAx>
      <c:valAx>
        <c:axId val="18651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65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Сумма кредита, млрд тенге</a:t>
            </a:r>
            <a:endParaRPr lang="ru-RU" sz="1400" b="1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Лист2!$A$8:$D$8</c:f>
              <c:numCache>
                <c:formatCode>#,##0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Лист2!$A$11:$D$11</c:f>
              <c:numCache>
                <c:formatCode>#\ ##0.0</c:formatCode>
                <c:ptCount val="4"/>
                <c:pt idx="0">
                  <c:v>0.86441000000000001</c:v>
                </c:pt>
                <c:pt idx="1">
                  <c:v>6.1264500000000002</c:v>
                </c:pt>
                <c:pt idx="2">
                  <c:v>5.5860969999999996</c:v>
                </c:pt>
                <c:pt idx="3" formatCode="#,##0.00">
                  <c:v>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1C-46DB-B141-1F60FD85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17488"/>
        <c:axId val="186512912"/>
      </c:lineChart>
      <c:catAx>
        <c:axId val="18651748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6512912"/>
        <c:crosses val="autoZero"/>
        <c:auto val="1"/>
        <c:lblAlgn val="ctr"/>
        <c:lblOffset val="100"/>
        <c:noMultiLvlLbl val="0"/>
      </c:catAx>
      <c:valAx>
        <c:axId val="18651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865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Количество проектов, ед.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Лист1!$A$26:$L$26</c:f>
              <c:numCache>
                <c:formatCode>#,##0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Лист1!$A$27:$L$27</c:f>
              <c:numCache>
                <c:formatCode>#,##0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15</c:v>
                </c:pt>
                <c:pt idx="4">
                  <c:v>27</c:v>
                </c:pt>
                <c:pt idx="5">
                  <c:v>20</c:v>
                </c:pt>
                <c:pt idx="6">
                  <c:v>33</c:v>
                </c:pt>
                <c:pt idx="7">
                  <c:v>20</c:v>
                </c:pt>
                <c:pt idx="8">
                  <c:v>21</c:v>
                </c:pt>
                <c:pt idx="9">
                  <c:v>75</c:v>
                </c:pt>
                <c:pt idx="10">
                  <c:v>159</c:v>
                </c:pt>
                <c:pt idx="11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B-4355-944F-832F0918A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99104"/>
        <c:axId val="468638880"/>
      </c:lineChart>
      <c:catAx>
        <c:axId val="10069910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68638880"/>
        <c:crosses val="autoZero"/>
        <c:auto val="1"/>
        <c:lblAlgn val="ctr"/>
        <c:lblOffset val="100"/>
        <c:noMultiLvlLbl val="0"/>
      </c:catAx>
      <c:valAx>
        <c:axId val="468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06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Сумма</a:t>
            </a:r>
            <a:r>
              <a:rPr lang="ru-RU" b="1" baseline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кредита, млрд 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Лист1!$A$26:$L$26</c:f>
              <c:numCache>
                <c:formatCode>#,##0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Лист1!$A$30:$L$30</c:f>
              <c:numCache>
                <c:formatCode>#,##0.00</c:formatCode>
                <c:ptCount val="12"/>
                <c:pt idx="0" formatCode="#\ ##0.0">
                  <c:v>0.23899999999999999</c:v>
                </c:pt>
                <c:pt idx="1">
                  <c:v>8.8000000000000005E-3</c:v>
                </c:pt>
                <c:pt idx="2" formatCode="#\ ##0.0">
                  <c:v>7.9899999999999999E-2</c:v>
                </c:pt>
                <c:pt idx="3" formatCode="#\ ##0.0">
                  <c:v>0.29938500000000001</c:v>
                </c:pt>
                <c:pt idx="4" formatCode="#\ ##0.0">
                  <c:v>0.79870360799999995</c:v>
                </c:pt>
                <c:pt idx="5" formatCode="#\ ##0.0">
                  <c:v>0.185971047</c:v>
                </c:pt>
                <c:pt idx="6" formatCode="#\ ##0.0">
                  <c:v>0.74199128299999995</c:v>
                </c:pt>
                <c:pt idx="7" formatCode="#\ ##0.0">
                  <c:v>0.6754</c:v>
                </c:pt>
                <c:pt idx="8" formatCode="#\ ##0.0">
                  <c:v>0.53306362200000001</c:v>
                </c:pt>
                <c:pt idx="9" formatCode="#\ ##0.0">
                  <c:v>2.7213847599999998</c:v>
                </c:pt>
                <c:pt idx="10" formatCode="#\ ##0.0">
                  <c:v>3.341586505</c:v>
                </c:pt>
                <c:pt idx="11" formatCode="#\ ##0.0">
                  <c:v>1.85060563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3-4233-884A-84389C7A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99104"/>
        <c:axId val="468638880"/>
      </c:lineChart>
      <c:catAx>
        <c:axId val="10069910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68638880"/>
        <c:crosses val="autoZero"/>
        <c:auto val="1"/>
        <c:lblAlgn val="ctr"/>
        <c:lblOffset val="100"/>
        <c:noMultiLvlLbl val="0"/>
      </c:catAx>
      <c:valAx>
        <c:axId val="468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06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'2.3.'!$I$7</c:f>
              <c:strCache>
                <c:ptCount val="1"/>
                <c:pt idx="0">
                  <c:v>Лекгая промышленность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'2.3.'!$J$4:$O$4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01.08.2022</c:v>
                </c:pt>
              </c:strCache>
            </c:strRef>
          </c:cat>
          <c:val>
            <c:numRef>
              <c:f>'2.3.'!$J$7:$O$7</c:f>
              <c:numCache>
                <c:formatCode>#,##0</c:formatCode>
                <c:ptCount val="6"/>
                <c:pt idx="0">
                  <c:v>989</c:v>
                </c:pt>
                <c:pt idx="1">
                  <c:v>992</c:v>
                </c:pt>
                <c:pt idx="2">
                  <c:v>1071</c:v>
                </c:pt>
                <c:pt idx="3">
                  <c:v>1210</c:v>
                </c:pt>
                <c:pt idx="4">
                  <c:v>1305</c:v>
                </c:pt>
                <c:pt idx="5">
                  <c:v>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1-42AC-8D68-3DAD74391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18480"/>
        <c:axId val="103509328"/>
      </c:barChart>
      <c:catAx>
        <c:axId val="10351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3509328"/>
        <c:crosses val="autoZero"/>
        <c:auto val="1"/>
        <c:lblAlgn val="ctr"/>
        <c:lblOffset val="100"/>
        <c:noMultiLvlLbl val="0"/>
      </c:catAx>
      <c:valAx>
        <c:axId val="1035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1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Китай</c:v>
                </c:pt>
                <c:pt idx="1">
                  <c:v>ЕС (28)</c:v>
                </c:pt>
                <c:pt idx="2">
                  <c:v>США</c:v>
                </c:pt>
                <c:pt idx="3">
                  <c:v>Индия</c:v>
                </c:pt>
                <c:pt idx="4">
                  <c:v>Турция</c:v>
                </c:pt>
                <c:pt idx="5">
                  <c:v>Тайвань</c:v>
                </c:pt>
                <c:pt idx="6">
                  <c:v>Вьетнам</c:v>
                </c:pt>
                <c:pt idx="7">
                  <c:v>Япония</c:v>
                </c:pt>
                <c:pt idx="8">
                  <c:v>Пакистан</c:v>
                </c:pt>
                <c:pt idx="9">
                  <c:v>Таиланд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122.3</c:v>
                </c:pt>
                <c:pt idx="1">
                  <c:v>77.599999999999994</c:v>
                </c:pt>
                <c:pt idx="2">
                  <c:v>20.9</c:v>
                </c:pt>
                <c:pt idx="3">
                  <c:v>19.5</c:v>
                </c:pt>
                <c:pt idx="4">
                  <c:v>12.4</c:v>
                </c:pt>
                <c:pt idx="5">
                  <c:v>8.6999999999999993</c:v>
                </c:pt>
                <c:pt idx="6">
                  <c:v>7.8</c:v>
                </c:pt>
                <c:pt idx="7">
                  <c:v>7.2</c:v>
                </c:pt>
                <c:pt idx="8">
                  <c:v>6.5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5-4115-B406-B64A31E53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537615"/>
        <c:axId val="1076534703"/>
      </c:barChart>
      <c:catAx>
        <c:axId val="10765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4703"/>
        <c:crosses val="autoZero"/>
        <c:auto val="1"/>
        <c:lblAlgn val="ctr"/>
        <c:lblOffset val="100"/>
        <c:noMultiLvlLbl val="0"/>
      </c:catAx>
      <c:valAx>
        <c:axId val="10765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5D-4CFA-9F32-2B3A82283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Лист1!$A$14:$A$24</c:f>
              <c:strCache>
                <c:ptCount val="11"/>
                <c:pt idx="0">
                  <c:v>Китай</c:v>
                </c:pt>
                <c:pt idx="1">
                  <c:v>ЕС (28)</c:v>
                </c:pt>
                <c:pt idx="2">
                  <c:v>Бангладеш</c:v>
                </c:pt>
                <c:pt idx="3">
                  <c:v>Вьетнам</c:v>
                </c:pt>
                <c:pt idx="4">
                  <c:v>Индия</c:v>
                </c:pt>
                <c:pt idx="5">
                  <c:v>Турция</c:v>
                </c:pt>
                <c:pt idx="6">
                  <c:v>Камбоджа</c:v>
                </c:pt>
                <c:pt idx="7">
                  <c:v>Индонезия</c:v>
                </c:pt>
                <c:pt idx="8">
                  <c:v>Мьянама (Бирма)</c:v>
                </c:pt>
                <c:pt idx="9">
                  <c:v>Пакистан</c:v>
                </c:pt>
                <c:pt idx="10">
                  <c:v>Шри Ланка</c:v>
                </c:pt>
              </c:strCache>
            </c:strRef>
          </c:cat>
          <c:val>
            <c:numRef>
              <c:f>Лист1!$B$14:$B$24</c:f>
              <c:numCache>
                <c:formatCode>General</c:formatCode>
                <c:ptCount val="11"/>
                <c:pt idx="0">
                  <c:v>138.19999999999999</c:v>
                </c:pt>
                <c:pt idx="1">
                  <c:v>136.4</c:v>
                </c:pt>
                <c:pt idx="2">
                  <c:v>40.4</c:v>
                </c:pt>
                <c:pt idx="3">
                  <c:v>33.299999999999997</c:v>
                </c:pt>
                <c:pt idx="4">
                  <c:v>16.2</c:v>
                </c:pt>
                <c:pt idx="5">
                  <c:v>15.5</c:v>
                </c:pt>
                <c:pt idx="6">
                  <c:v>8.3000000000000007</c:v>
                </c:pt>
                <c:pt idx="7">
                  <c:v>8.1999999999999993</c:v>
                </c:pt>
                <c:pt idx="8">
                  <c:v>6.1</c:v>
                </c:pt>
                <c:pt idx="9">
                  <c:v>5.8</c:v>
                </c:pt>
                <c:pt idx="1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D-4CFA-9F32-2B3A82283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537615"/>
        <c:axId val="1076534703"/>
      </c:barChart>
      <c:catAx>
        <c:axId val="10765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4703"/>
        <c:crosses val="autoZero"/>
        <c:auto val="1"/>
        <c:lblAlgn val="ctr"/>
        <c:lblOffset val="100"/>
        <c:noMultiLvlLbl val="0"/>
      </c:catAx>
      <c:valAx>
        <c:axId val="10765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Лист1!$A$27:$A$39</c:f>
              <c:strCache>
                <c:ptCount val="13"/>
                <c:pt idx="0">
                  <c:v>ЕС (28)</c:v>
                </c:pt>
                <c:pt idx="1">
                  <c:v>Китай</c:v>
                </c:pt>
                <c:pt idx="2">
                  <c:v>Вьетнам</c:v>
                </c:pt>
                <c:pt idx="3">
                  <c:v>Индия</c:v>
                </c:pt>
                <c:pt idx="4">
                  <c:v>Индонезия</c:v>
                </c:pt>
                <c:pt idx="5">
                  <c:v>США</c:v>
                </c:pt>
                <c:pt idx="6">
                  <c:v>Камбоджа</c:v>
                </c:pt>
                <c:pt idx="7">
                  <c:v>Сингапур</c:v>
                </c:pt>
                <c:pt idx="8">
                  <c:v>Бразилия</c:v>
                </c:pt>
                <c:pt idx="9">
                  <c:v>Тайланд</c:v>
                </c:pt>
                <c:pt idx="10">
                  <c:v>Швейцария</c:v>
                </c:pt>
                <c:pt idx="11">
                  <c:v>Бангладеш</c:v>
                </c:pt>
                <c:pt idx="12">
                  <c:v>Турция</c:v>
                </c:pt>
              </c:strCache>
            </c:strRef>
          </c:cat>
          <c:val>
            <c:numRef>
              <c:f>Лист1!$B$27:$B$39</c:f>
              <c:numCache>
                <c:formatCode>General</c:formatCode>
                <c:ptCount val="13"/>
                <c:pt idx="0">
                  <c:v>100.7</c:v>
                </c:pt>
                <c:pt idx="1">
                  <c:v>83.2</c:v>
                </c:pt>
                <c:pt idx="2">
                  <c:v>30.5</c:v>
                </c:pt>
                <c:pt idx="3">
                  <c:v>5.9</c:v>
                </c:pt>
                <c:pt idx="4">
                  <c:v>5.2</c:v>
                </c:pt>
                <c:pt idx="5">
                  <c:v>5.0999999999999996</c:v>
                </c:pt>
                <c:pt idx="6">
                  <c:v>2.7</c:v>
                </c:pt>
                <c:pt idx="7">
                  <c:v>2.4</c:v>
                </c:pt>
                <c:pt idx="8">
                  <c:v>2.2999999999999998</c:v>
                </c:pt>
                <c:pt idx="9">
                  <c:v>2.1</c:v>
                </c:pt>
                <c:pt idx="10">
                  <c:v>1.8</c:v>
                </c:pt>
                <c:pt idx="11">
                  <c:v>1.7</c:v>
                </c:pt>
                <c:pt idx="1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B-4964-80BA-680EC0F71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537615"/>
        <c:axId val="1076534703"/>
      </c:barChart>
      <c:catAx>
        <c:axId val="10765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4703"/>
        <c:crosses val="autoZero"/>
        <c:auto val="1"/>
        <c:lblAlgn val="ctr"/>
        <c:lblOffset val="100"/>
        <c:noMultiLvlLbl val="0"/>
      </c:catAx>
      <c:valAx>
        <c:axId val="10765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07653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6E-4F96-BF5D-D9B2EF65907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6E-4F96-BF5D-D9B2EF65907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E-4F96-BF5D-D9B2EF65907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6E-4F96-BF5D-D9B2EF65907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E-4F96-BF5D-D9B2EF65907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6E-4F96-BF5D-D9B2EF65907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E-4F96-BF5D-D9B2EF65907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A6E-4F96-BF5D-D9B2EF6590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Лист1!$B$25:$B$42</c:f>
              <c:strCache>
                <c:ptCount val="18"/>
                <c:pt idx="0">
                  <c:v>РК</c:v>
                </c:pt>
                <c:pt idx="1">
                  <c:v>Акмолинская</c:v>
                </c:pt>
                <c:pt idx="2">
                  <c:v>Костанайская</c:v>
                </c:pt>
                <c:pt idx="3">
                  <c:v>Мангистауская</c:v>
                </c:pt>
                <c:pt idx="4">
                  <c:v>Атырауская</c:v>
                </c:pt>
                <c:pt idx="5">
                  <c:v>г.Алматы</c:v>
                </c:pt>
                <c:pt idx="6">
                  <c:v>г.Шымкент</c:v>
                </c:pt>
                <c:pt idx="7">
                  <c:v>ВКО</c:v>
                </c:pt>
                <c:pt idx="8">
                  <c:v>Кызылординская</c:v>
                </c:pt>
                <c:pt idx="9">
                  <c:v>Актюбинская </c:v>
                </c:pt>
                <c:pt idx="10">
                  <c:v>Карагандинская</c:v>
                </c:pt>
                <c:pt idx="11">
                  <c:v>г.Нур-Султан</c:v>
                </c:pt>
                <c:pt idx="12">
                  <c:v>ЗКО</c:v>
                </c:pt>
                <c:pt idx="13">
                  <c:v>Жамбылская</c:v>
                </c:pt>
                <c:pt idx="14">
                  <c:v>Алматинская</c:v>
                </c:pt>
                <c:pt idx="15">
                  <c:v>СКО</c:v>
                </c:pt>
                <c:pt idx="16">
                  <c:v>Павлодарская</c:v>
                </c:pt>
                <c:pt idx="17">
                  <c:v>Туркестанская </c:v>
                </c:pt>
              </c:strCache>
            </c:strRef>
          </c:cat>
          <c:val>
            <c:numRef>
              <c:f>Лист1!$C$25:$C$42</c:f>
              <c:numCache>
                <c:formatCode>0%</c:formatCode>
                <c:ptCount val="18"/>
                <c:pt idx="0" formatCode="0.0%">
                  <c:v>4.4999999999999998E-2</c:v>
                </c:pt>
                <c:pt idx="1">
                  <c:v>-0.49</c:v>
                </c:pt>
                <c:pt idx="2">
                  <c:v>-0.27</c:v>
                </c:pt>
                <c:pt idx="3">
                  <c:v>-0.26</c:v>
                </c:pt>
                <c:pt idx="4">
                  <c:v>-0.15</c:v>
                </c:pt>
                <c:pt idx="5">
                  <c:v>-0.14000000000000001</c:v>
                </c:pt>
                <c:pt idx="6">
                  <c:v>-0.1</c:v>
                </c:pt>
                <c:pt idx="7">
                  <c:v>-0.08</c:v>
                </c:pt>
                <c:pt idx="8">
                  <c:v>-0.04</c:v>
                </c:pt>
                <c:pt idx="9">
                  <c:v>0.04</c:v>
                </c:pt>
                <c:pt idx="10">
                  <c:v>0.1</c:v>
                </c:pt>
                <c:pt idx="11">
                  <c:v>0.1</c:v>
                </c:pt>
                <c:pt idx="12">
                  <c:v>0.27</c:v>
                </c:pt>
                <c:pt idx="13">
                  <c:v>0.35</c:v>
                </c:pt>
                <c:pt idx="14">
                  <c:v>0.36</c:v>
                </c:pt>
                <c:pt idx="15">
                  <c:v>0.42</c:v>
                </c:pt>
                <c:pt idx="16">
                  <c:v>0.49</c:v>
                </c:pt>
                <c:pt idx="1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1-41F3-8121-BCD7BCFBE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1910592"/>
        <c:axId val="291911424"/>
      </c:barChart>
      <c:catAx>
        <c:axId val="29191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91911424"/>
        <c:crosses val="autoZero"/>
        <c:auto val="1"/>
        <c:lblAlgn val="ctr"/>
        <c:lblOffset val="100"/>
        <c:tickLblSkip val="1"/>
        <c:noMultiLvlLbl val="0"/>
      </c:catAx>
      <c:valAx>
        <c:axId val="291911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919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Объем продукции в действующих ценах, млрд 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70AD4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Лист1!$A$1:$AC$2</c:f>
              <c:strCach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strCache>
            </c:strRef>
          </c:cat>
          <c:val>
            <c:numRef>
              <c:f>Лист1!$A$3:$AC$3</c:f>
              <c:numCache>
                <c:formatCode>#\ ##0.0</c:formatCode>
                <c:ptCount val="29"/>
                <c:pt idx="0">
                  <c:v>1.2454229999999999</c:v>
                </c:pt>
                <c:pt idx="1">
                  <c:v>12.42282</c:v>
                </c:pt>
                <c:pt idx="2">
                  <c:v>14.083038</c:v>
                </c:pt>
                <c:pt idx="3">
                  <c:v>14.381206000000001</c:v>
                </c:pt>
                <c:pt idx="4">
                  <c:v>11.989697</c:v>
                </c:pt>
                <c:pt idx="5">
                  <c:v>8.7475059999999996</c:v>
                </c:pt>
                <c:pt idx="6">
                  <c:v>12.361110999999999</c:v>
                </c:pt>
                <c:pt idx="7">
                  <c:v>21.936056000000001</c:v>
                </c:pt>
                <c:pt idx="8">
                  <c:v>25.679058999999999</c:v>
                </c:pt>
                <c:pt idx="9">
                  <c:v>27.828813</c:v>
                </c:pt>
                <c:pt idx="10">
                  <c:v>35.653146</c:v>
                </c:pt>
                <c:pt idx="11">
                  <c:v>36.800624999999997</c:v>
                </c:pt>
                <c:pt idx="12">
                  <c:v>37.183984000000002</c:v>
                </c:pt>
                <c:pt idx="13">
                  <c:v>36.860284</c:v>
                </c:pt>
                <c:pt idx="14">
                  <c:v>32.511533999999997</c:v>
                </c:pt>
                <c:pt idx="15">
                  <c:v>27.684999999999999</c:v>
                </c:pt>
                <c:pt idx="16">
                  <c:v>27.937000000000001</c:v>
                </c:pt>
                <c:pt idx="17">
                  <c:v>34.228999999999999</c:v>
                </c:pt>
                <c:pt idx="18">
                  <c:v>39.649000000000001</c:v>
                </c:pt>
                <c:pt idx="19">
                  <c:v>53.607999999999997</c:v>
                </c:pt>
                <c:pt idx="20">
                  <c:v>64.977999999999994</c:v>
                </c:pt>
                <c:pt idx="21">
                  <c:v>63.189</c:v>
                </c:pt>
                <c:pt idx="22">
                  <c:v>71.591999999999999</c:v>
                </c:pt>
                <c:pt idx="23">
                  <c:v>82.463999999999999</c:v>
                </c:pt>
                <c:pt idx="24">
                  <c:v>98.09</c:v>
                </c:pt>
                <c:pt idx="25">
                  <c:v>99.350999999999999</c:v>
                </c:pt>
                <c:pt idx="26">
                  <c:v>115.843</c:v>
                </c:pt>
                <c:pt idx="27">
                  <c:v>142.721</c:v>
                </c:pt>
                <c:pt idx="28">
                  <c:v>153.62700000000001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6-4116-BAF4-11A558550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805871"/>
        <c:axId val="574909439"/>
      </c:lineChart>
      <c:catAx>
        <c:axId val="57280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74909439"/>
        <c:crosses val="autoZero"/>
        <c:auto val="1"/>
        <c:lblAlgn val="ctr"/>
        <c:lblOffset val="100"/>
        <c:noMultiLvlLbl val="0"/>
      </c:catAx>
      <c:valAx>
        <c:axId val="574909439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57280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 smtClean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235,0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млн долларов США</a:t>
            </a:r>
            <a:r>
              <a:rPr lang="ru-RU" sz="1200" b="1" i="0" u="none" strike="noStrike" baseline="0" dirty="0" smtClean="0">
                <a:effectLst/>
              </a:rPr>
              <a:t> </a:t>
            </a:r>
            <a:r>
              <a:rPr lang="ru-RU" sz="1200" dirty="0" smtClean="0"/>
              <a:t>за 1993 год</a:t>
            </a:r>
            <a:endParaRPr lang="ru-RU" sz="120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доллар!$AJ$1171:$AJ$1186</c:f>
              <c:strCache>
                <c:ptCount val="16"/>
                <c:pt idx="0">
                  <c:v>Мангистауская</c:v>
                </c:pt>
                <c:pt idx="1">
                  <c:v>Атырауская</c:v>
                </c:pt>
                <c:pt idx="2">
                  <c:v>Павлодарская</c:v>
                </c:pt>
                <c:pt idx="3">
                  <c:v>Кызылординская</c:v>
                </c:pt>
                <c:pt idx="4">
                  <c:v>Акмолинская</c:v>
                </c:pt>
                <c:pt idx="5">
                  <c:v>ЗКО</c:v>
                </c:pt>
                <c:pt idx="6">
                  <c:v>СКО</c:v>
                </c:pt>
                <c:pt idx="7">
                  <c:v>Актюбинская</c:v>
                </c:pt>
                <c:pt idx="8">
                  <c:v>г.Нур-Султан</c:v>
                </c:pt>
                <c:pt idx="9">
                  <c:v>Жамбылская</c:v>
                </c:pt>
                <c:pt idx="10">
                  <c:v>Алматинская</c:v>
                </c:pt>
                <c:pt idx="11">
                  <c:v>Карагандинская</c:v>
                </c:pt>
                <c:pt idx="12">
                  <c:v>Костанайская</c:v>
                </c:pt>
                <c:pt idx="13">
                  <c:v>ВКО</c:v>
                </c:pt>
                <c:pt idx="14">
                  <c:v>ЮКО</c:v>
                </c:pt>
                <c:pt idx="15">
                  <c:v>г.Алматы</c:v>
                </c:pt>
              </c:strCache>
            </c:strRef>
          </c:cat>
          <c:val>
            <c:numRef>
              <c:f>доллар!$AK$1171:$AK$1186</c:f>
              <c:numCache>
                <c:formatCode>#\ ##0.0</c:formatCode>
                <c:ptCount val="16"/>
                <c:pt idx="0">
                  <c:v>0.660377358490566</c:v>
                </c:pt>
                <c:pt idx="1">
                  <c:v>0.70226415094339623</c:v>
                </c:pt>
                <c:pt idx="2">
                  <c:v>1.9309433962264151</c:v>
                </c:pt>
                <c:pt idx="3">
                  <c:v>2.1520754716981134</c:v>
                </c:pt>
                <c:pt idx="4">
                  <c:v>2.9386792452830188</c:v>
                </c:pt>
                <c:pt idx="5">
                  <c:v>4.9654716981132081</c:v>
                </c:pt>
                <c:pt idx="6">
                  <c:v>5.2950943396226418</c:v>
                </c:pt>
                <c:pt idx="7">
                  <c:v>5.7416981132075469</c:v>
                </c:pt>
                <c:pt idx="8">
                  <c:v>5.8118867924528308</c:v>
                </c:pt>
                <c:pt idx="9">
                  <c:v>14.099433962264152</c:v>
                </c:pt>
                <c:pt idx="10">
                  <c:v>15.025660377358491</c:v>
                </c:pt>
                <c:pt idx="11">
                  <c:v>18.119622641509437</c:v>
                </c:pt>
                <c:pt idx="12">
                  <c:v>24.676603773584908</c:v>
                </c:pt>
                <c:pt idx="13">
                  <c:v>35.76</c:v>
                </c:pt>
                <c:pt idx="14">
                  <c:v>38.628490566037733</c:v>
                </c:pt>
                <c:pt idx="15">
                  <c:v>58.477169811320756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7-4BCD-8556-6D38810BB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8276655"/>
        <c:axId val="1"/>
      </c:barChart>
      <c:catAx>
        <c:axId val="2018276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0182766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213,7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млн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долларов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США</a:t>
            </a:r>
            <a:r>
              <a:rPr lang="ru-RU" sz="1200" b="1" i="0" u="none" strike="noStrike" baseline="0" dirty="0">
                <a:effectLst/>
              </a:rPr>
              <a:t> </a:t>
            </a:r>
            <a:r>
              <a:rPr lang="ru-RU" sz="1200" dirty="0"/>
              <a:t>за 1996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доллар!$AJ$1153:$AJ$1168</c:f>
              <c:strCache>
                <c:ptCount val="16"/>
                <c:pt idx="0">
                  <c:v>Кызылординская</c:v>
                </c:pt>
                <c:pt idx="1">
                  <c:v>г.Нур-Султан</c:v>
                </c:pt>
                <c:pt idx="2">
                  <c:v>Мангистауская</c:v>
                </c:pt>
                <c:pt idx="3">
                  <c:v>Атырауская</c:v>
                </c:pt>
                <c:pt idx="4">
                  <c:v>Акмолинская</c:v>
                </c:pt>
                <c:pt idx="5">
                  <c:v>Павлодарская</c:v>
                </c:pt>
                <c:pt idx="6">
                  <c:v>Актюбинская</c:v>
                </c:pt>
                <c:pt idx="7">
                  <c:v>СКО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Алматинская</c:v>
                </c:pt>
                <c:pt idx="11">
                  <c:v>Карагандинская</c:v>
                </c:pt>
                <c:pt idx="12">
                  <c:v>ВКО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доллар!$AK$1153:$AK$1168</c:f>
              <c:numCache>
                <c:formatCode>#\ ##0.0</c:formatCode>
                <c:ptCount val="16"/>
                <c:pt idx="0">
                  <c:v>0.34280832095096586</c:v>
                </c:pt>
                <c:pt idx="1">
                  <c:v>0.91378900445765232</c:v>
                </c:pt>
                <c:pt idx="2">
                  <c:v>1.2776374442793461</c:v>
                </c:pt>
                <c:pt idx="3">
                  <c:v>1.289509658246657</c:v>
                </c:pt>
                <c:pt idx="4">
                  <c:v>1.667592867756315</c:v>
                </c:pt>
                <c:pt idx="5">
                  <c:v>1.6736255572065379</c:v>
                </c:pt>
                <c:pt idx="6">
                  <c:v>3.5358989598811292</c:v>
                </c:pt>
                <c:pt idx="7">
                  <c:v>3.6011144130757802</c:v>
                </c:pt>
                <c:pt idx="8">
                  <c:v>5.0239078751857358</c:v>
                </c:pt>
                <c:pt idx="9">
                  <c:v>5.3913967310549777</c:v>
                </c:pt>
                <c:pt idx="10">
                  <c:v>5.5968647845468054</c:v>
                </c:pt>
                <c:pt idx="11">
                  <c:v>7.4338632986627058</c:v>
                </c:pt>
                <c:pt idx="12">
                  <c:v>20.502689450222885</c:v>
                </c:pt>
                <c:pt idx="13">
                  <c:v>22.746760772659734</c:v>
                </c:pt>
                <c:pt idx="14">
                  <c:v>32.937176820208023</c:v>
                </c:pt>
                <c:pt idx="15">
                  <c:v>99.753417533432398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8-4577-951E-71D8982FE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3753135"/>
        <c:axId val="1"/>
      </c:barChart>
      <c:catAx>
        <c:axId val="211375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1137531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292,3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млн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долларов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США</a:t>
            </a:r>
            <a:r>
              <a:rPr lang="ru-RU" sz="1200" b="1" i="0" u="none" strike="noStrike" baseline="0" dirty="0">
                <a:effectLst/>
              </a:rPr>
              <a:t> </a:t>
            </a:r>
            <a:r>
              <a:rPr lang="ru-RU" sz="1200" dirty="0"/>
              <a:t>за 2006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доллар!$AJ$1117:$AJ$1132</c:f>
              <c:strCache>
                <c:ptCount val="16"/>
                <c:pt idx="0">
                  <c:v>Кызылординская</c:v>
                </c:pt>
                <c:pt idx="1">
                  <c:v>Актюбинская</c:v>
                </c:pt>
                <c:pt idx="2">
                  <c:v>Мангистауская</c:v>
                </c:pt>
                <c:pt idx="3">
                  <c:v>г.Нур-Султан</c:v>
                </c:pt>
                <c:pt idx="4">
                  <c:v>Атырауская</c:v>
                </c:pt>
                <c:pt idx="5">
                  <c:v>ЗКО</c:v>
                </c:pt>
                <c:pt idx="6">
                  <c:v>СКО</c:v>
                </c:pt>
                <c:pt idx="7">
                  <c:v>Жамбылская</c:v>
                </c:pt>
                <c:pt idx="8">
                  <c:v>Карагандинская</c:v>
                </c:pt>
                <c:pt idx="9">
                  <c:v>Алматинская</c:v>
                </c:pt>
                <c:pt idx="10">
                  <c:v>Акмолинская</c:v>
                </c:pt>
                <c:pt idx="11">
                  <c:v>Павлодарская</c:v>
                </c:pt>
                <c:pt idx="12">
                  <c:v>ВКО</c:v>
                </c:pt>
                <c:pt idx="13">
                  <c:v>Костанайская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доллар!$AK$1117:$AK$1132</c:f>
              <c:numCache>
                <c:formatCode>#\ ##0.0</c:formatCode>
                <c:ptCount val="16"/>
                <c:pt idx="0">
                  <c:v>0.92917525773195875</c:v>
                </c:pt>
                <c:pt idx="1">
                  <c:v>1.5003965107057891</c:v>
                </c:pt>
                <c:pt idx="2">
                  <c:v>2.6012053925455989</c:v>
                </c:pt>
                <c:pt idx="3">
                  <c:v>2.9280570975416333</c:v>
                </c:pt>
                <c:pt idx="4">
                  <c:v>3.0511736716891358</c:v>
                </c:pt>
                <c:pt idx="5">
                  <c:v>3.0651863600317211</c:v>
                </c:pt>
                <c:pt idx="6">
                  <c:v>3.6654401268834262</c:v>
                </c:pt>
                <c:pt idx="7">
                  <c:v>6.2930055511498812</c:v>
                </c:pt>
                <c:pt idx="8">
                  <c:v>8.5113322759714514</c:v>
                </c:pt>
                <c:pt idx="9">
                  <c:v>8.758802537668517</c:v>
                </c:pt>
                <c:pt idx="10">
                  <c:v>9.680618556701031</c:v>
                </c:pt>
                <c:pt idx="11">
                  <c:v>11.47648691514671</c:v>
                </c:pt>
                <c:pt idx="12">
                  <c:v>17.668953211736717</c:v>
                </c:pt>
                <c:pt idx="13">
                  <c:v>17.670364789849327</c:v>
                </c:pt>
                <c:pt idx="14">
                  <c:v>29.211094369547979</c:v>
                </c:pt>
                <c:pt idx="15">
                  <c:v>165.29865186360033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F-49F8-B9A9-A403DCBBC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9856863"/>
        <c:axId val="1"/>
      </c:barChart>
      <c:catAx>
        <c:axId val="2019856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01985686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200" dirty="0"/>
              <a:t>По Республики Казахстан </a:t>
            </a:r>
            <a:r>
              <a:rPr lang="ru-RU" sz="1200" dirty="0" smtClean="0">
                <a:solidFill>
                  <a:srgbClr val="FF0000"/>
                </a:solidFill>
              </a:rPr>
              <a:t>175,0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effectLst/>
              </a:rPr>
              <a:t>млн долларов </a:t>
            </a:r>
            <a:r>
              <a:rPr lang="ru-RU" sz="1200" b="1" i="0" u="none" strike="noStrike" baseline="0" dirty="0">
                <a:solidFill>
                  <a:srgbClr val="FF0000"/>
                </a:solidFill>
                <a:effectLst/>
              </a:rPr>
              <a:t>США</a:t>
            </a:r>
            <a:r>
              <a:rPr lang="ru-RU" sz="1200" b="1" i="0" u="none" strike="noStrike" baseline="0" dirty="0">
                <a:effectLst/>
              </a:rPr>
              <a:t> </a:t>
            </a:r>
            <a:r>
              <a:rPr lang="ru-RU" sz="1200" dirty="0"/>
              <a:t>за 2001 год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доллар!$AJ$1135:$AJ$1150</c:f>
              <c:strCache>
                <c:ptCount val="16"/>
                <c:pt idx="0">
                  <c:v>Жамбылская</c:v>
                </c:pt>
                <c:pt idx="1">
                  <c:v>Кызылординская</c:v>
                </c:pt>
                <c:pt idx="2">
                  <c:v>Актюбинская</c:v>
                </c:pt>
                <c:pt idx="3">
                  <c:v>г.Нур-Султан</c:v>
                </c:pt>
                <c:pt idx="4">
                  <c:v>Акмолинская</c:v>
                </c:pt>
                <c:pt idx="5">
                  <c:v>Мангистауская</c:v>
                </c:pt>
                <c:pt idx="6">
                  <c:v>ЗКО</c:v>
                </c:pt>
                <c:pt idx="7">
                  <c:v>Атырауская</c:v>
                </c:pt>
                <c:pt idx="8">
                  <c:v>Костанайская</c:v>
                </c:pt>
                <c:pt idx="9">
                  <c:v>СКО</c:v>
                </c:pt>
                <c:pt idx="10">
                  <c:v>Карагандинская</c:v>
                </c:pt>
                <c:pt idx="11">
                  <c:v>Алматинская</c:v>
                </c:pt>
                <c:pt idx="12">
                  <c:v>Павлодарская</c:v>
                </c:pt>
                <c:pt idx="13">
                  <c:v>ВКО</c:v>
                </c:pt>
                <c:pt idx="14">
                  <c:v>г.Алматы</c:v>
                </c:pt>
                <c:pt idx="15">
                  <c:v>ЮКО</c:v>
                </c:pt>
              </c:strCache>
            </c:strRef>
          </c:cat>
          <c:val>
            <c:numRef>
              <c:f>доллар!$AK$1135:$AK$1150</c:f>
              <c:numCache>
                <c:formatCode>#\ ##0.0</c:formatCode>
                <c:ptCount val="16"/>
                <c:pt idx="0">
                  <c:v>0.58877982276755292</c:v>
                </c:pt>
                <c:pt idx="1">
                  <c:v>0.92837764144512613</c:v>
                </c:pt>
                <c:pt idx="2">
                  <c:v>1.111990456714383</c:v>
                </c:pt>
                <c:pt idx="3">
                  <c:v>1.7639945466939335</c:v>
                </c:pt>
                <c:pt idx="4">
                  <c:v>2.2264826175869121</c:v>
                </c:pt>
                <c:pt idx="5">
                  <c:v>3.0179345603271988</c:v>
                </c:pt>
                <c:pt idx="6">
                  <c:v>3.9952624403544652</c:v>
                </c:pt>
                <c:pt idx="7">
                  <c:v>4.0215337423312887</c:v>
                </c:pt>
                <c:pt idx="8">
                  <c:v>4.3351738241308801</c:v>
                </c:pt>
                <c:pt idx="9">
                  <c:v>4.6229516019086576</c:v>
                </c:pt>
                <c:pt idx="10">
                  <c:v>4.8403135650988416</c:v>
                </c:pt>
                <c:pt idx="11">
                  <c:v>5.2213019768234501</c:v>
                </c:pt>
                <c:pt idx="12">
                  <c:v>6.8243762781186108</c:v>
                </c:pt>
                <c:pt idx="13">
                  <c:v>9.4647784594410354</c:v>
                </c:pt>
                <c:pt idx="14">
                  <c:v>16.62680299931834</c:v>
                </c:pt>
                <c:pt idx="15">
                  <c:v>105.45465576005455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8-462D-B4EE-B3DA33008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8283311"/>
        <c:axId val="1"/>
      </c:barChart>
      <c:catAx>
        <c:axId val="2018283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0182833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4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D638C402-8C8B-46B5-82E4-C01B339BA42A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2" y="4703763"/>
            <a:ext cx="5378450" cy="3848100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4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6B583D2D-8A87-432B-A798-B01310FE8B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Валовой региональный продукт производственным методом получается как разность между выпуском товаров и услуг в целом по региону с одной стороны и промежуточным потреблением – с другой, или как сумма добавленных стоимостей, созданных в отраслях экономики каждого региона. При этом объемы добавленной стоимости по видам экономической деятельности рассчитываются в основных ценах, то есть не включающих налоги на продукты, но включающих субсидии на продукты. Для расчета ВРП в рыночных ценах необходимо добавить чистые налоги на продукты и на импорт (налоги минус субсидии).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3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Информационной базой для формирования показателей промышленной продукции (товаров, услуг) являются первичные данные общегосударственных статистических наблюдений промышленных предприятий, предприятий с вторичным видом деятельности «Промышленность», объемы произведенной продукции индивидуальными предпринимателями, крестьянскими или фермерскими хозяйствами, данные обследования по расходам и доходам в домашних хозяйствах.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19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2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3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3D2D-8A87-432B-A798-B01310FE8B1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0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1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5EFF-BF5C-4C40-A9AC-6822CA9BBDC6}" type="datetimeFigureOut">
              <a:rPr lang="ru-RU" smtClean="0"/>
              <a:t>16.09.2022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0F37-67EE-4A37-8FAD-E534B5D36EA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image" Target="../media/image7.png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4597" y="3004171"/>
            <a:ext cx="56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</a:rPr>
              <a:t>Обзор состояния развития легкой промышленности в Казахстане</a:t>
            </a:r>
            <a:endParaRPr lang="ru-RU" sz="105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7529307" y="5585792"/>
            <a:ext cx="3168351" cy="3612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Сентябрь, </a:t>
            </a:r>
            <a:r>
              <a:rPr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22 год</a:t>
            </a:r>
            <a:endParaRPr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6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12808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разрезе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регионов за 1993-2021 годы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7324" y="6356350"/>
            <a:ext cx="6254879" cy="36185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5,</a:t>
            </a:r>
            <a:r>
              <a:rPr lang="en-US" sz="1100" b="1" dirty="0" smtClean="0">
                <a:latin typeface="Century Gothic" panose="020B0502020202020204" pitchFamily="34" charset="0"/>
              </a:rPr>
              <a:t>3</a:t>
            </a:r>
            <a:r>
              <a:rPr lang="ru-RU" sz="1100" b="1" dirty="0" smtClean="0">
                <a:latin typeface="Century Gothic" panose="020B0502020202020204" pitchFamily="34" charset="0"/>
              </a:rPr>
              <a:t> тг.</a:t>
            </a:r>
            <a:r>
              <a:rPr lang="ru-RU" sz="1100" b="1" dirty="0">
                <a:latin typeface="Century Gothic" panose="020B0502020202020204" pitchFamily="34" charset="0"/>
              </a:rPr>
              <a:t>	67,3 тг. 	146,7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126,</a:t>
            </a:r>
            <a:r>
              <a:rPr lang="en-US" sz="1100" b="1" dirty="0" smtClean="0">
                <a:latin typeface="Century Gothic" panose="020B0502020202020204" pitchFamily="34" charset="0"/>
              </a:rPr>
              <a:t>1</a:t>
            </a:r>
            <a:r>
              <a:rPr lang="ru-RU" sz="1100" b="1" dirty="0">
                <a:latin typeface="Century Gothic" panose="020B0502020202020204" pitchFamily="34" charset="0"/>
              </a:rPr>
              <a:t> тг. 	146,6 тг. 	</a:t>
            </a:r>
            <a:r>
              <a:rPr lang="ru-RU" sz="1100" b="1" dirty="0" smtClean="0">
                <a:latin typeface="Century Gothic" panose="020B0502020202020204" pitchFamily="34" charset="0"/>
              </a:rPr>
              <a:t>342,</a:t>
            </a:r>
            <a:r>
              <a:rPr lang="en-US" sz="1100" b="1" dirty="0" smtClean="0">
                <a:latin typeface="Century Gothic" panose="020B0502020202020204" pitchFamily="34" charset="0"/>
              </a:rPr>
              <a:t>2</a:t>
            </a:r>
            <a:r>
              <a:rPr lang="ru-RU" sz="1100" b="1" dirty="0">
                <a:latin typeface="Century Gothic" panose="020B0502020202020204" pitchFamily="34" charset="0"/>
              </a:rPr>
              <a:t> тг. 	430 тг.</a:t>
            </a: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1993	1996	2001	2006	2011	2016	</a:t>
            </a:r>
            <a:r>
              <a:rPr lang="ru-RU" sz="1100" dirty="0" smtClean="0">
                <a:latin typeface="Century Gothic" panose="020B0502020202020204" pitchFamily="34" charset="0"/>
              </a:rPr>
              <a:t>2021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Exchange rate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" y="6250030"/>
            <a:ext cx="493004" cy="4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1490/14908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60" y="391757"/>
            <a:ext cx="989717" cy="9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80205"/>
              </p:ext>
            </p:extLst>
          </p:nvPr>
        </p:nvGraphicFramePr>
        <p:xfrm>
          <a:off x="443356" y="1653701"/>
          <a:ext cx="2766772" cy="224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067089"/>
              </p:ext>
            </p:extLst>
          </p:nvPr>
        </p:nvGraphicFramePr>
        <p:xfrm>
          <a:off x="3373301" y="1653700"/>
          <a:ext cx="2784308" cy="224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29415"/>
              </p:ext>
            </p:extLst>
          </p:nvPr>
        </p:nvGraphicFramePr>
        <p:xfrm>
          <a:off x="9282638" y="1653700"/>
          <a:ext cx="2643473" cy="224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6104"/>
              </p:ext>
            </p:extLst>
          </p:nvPr>
        </p:nvGraphicFramePr>
        <p:xfrm>
          <a:off x="6414885" y="1654533"/>
          <a:ext cx="2631838" cy="224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302057"/>
              </p:ext>
            </p:extLst>
          </p:nvPr>
        </p:nvGraphicFramePr>
        <p:xfrm>
          <a:off x="443356" y="4027443"/>
          <a:ext cx="3272610" cy="203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913621"/>
              </p:ext>
            </p:extLst>
          </p:nvPr>
        </p:nvGraphicFramePr>
        <p:xfrm>
          <a:off x="4017523" y="4027443"/>
          <a:ext cx="3278222" cy="205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422783"/>
              </p:ext>
            </p:extLst>
          </p:nvPr>
        </p:nvGraphicFramePr>
        <p:xfrm>
          <a:off x="7762673" y="4027443"/>
          <a:ext cx="3345758" cy="205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575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12808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в </a:t>
            </a:r>
            <a:r>
              <a:rPr lang="ru-RU" sz="2800" b="1" dirty="0">
                <a:latin typeface="Arial Narrow" panose="020B0606020202030204" pitchFamily="34" charset="0"/>
              </a:rPr>
              <a:t>разрезе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регионов за 1993-2021 годы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0879" y="3997691"/>
            <a:ext cx="298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entury Gothic"/>
              </a:rPr>
              <a:t>По Республики Казахстан </a:t>
            </a:r>
            <a:r>
              <a:rPr lang="ru-RU" sz="1400" b="1" dirty="0" smtClean="0">
                <a:solidFill>
                  <a:srgbClr val="FF0000"/>
                </a:solidFill>
                <a:latin typeface="Century Gothic"/>
              </a:rPr>
              <a:t>153,6 млрд</a:t>
            </a:r>
            <a:r>
              <a:rPr lang="ru-RU" sz="1100" b="1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Century Gothic"/>
              </a:rPr>
              <a:t>тенге за 2021 год</a:t>
            </a:r>
            <a:endParaRPr lang="ru-RU" sz="1100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35375"/>
              </p:ext>
            </p:extLst>
          </p:nvPr>
        </p:nvGraphicFramePr>
        <p:xfrm>
          <a:off x="8046135" y="4434841"/>
          <a:ext cx="3451957" cy="158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1327"/>
              </p:ext>
            </p:extLst>
          </p:nvPr>
        </p:nvGraphicFramePr>
        <p:xfrm>
          <a:off x="4428626" y="3997691"/>
          <a:ext cx="3260311" cy="202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63489"/>
              </p:ext>
            </p:extLst>
          </p:nvPr>
        </p:nvGraphicFramePr>
        <p:xfrm>
          <a:off x="457201" y="3997691"/>
          <a:ext cx="3614228" cy="202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05672"/>
              </p:ext>
            </p:extLst>
          </p:nvPr>
        </p:nvGraphicFramePr>
        <p:xfrm>
          <a:off x="9202366" y="1680416"/>
          <a:ext cx="2470825" cy="21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72661"/>
              </p:ext>
            </p:extLst>
          </p:nvPr>
        </p:nvGraphicFramePr>
        <p:xfrm>
          <a:off x="6541989" y="1680416"/>
          <a:ext cx="2660377" cy="21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99680"/>
              </p:ext>
            </p:extLst>
          </p:nvPr>
        </p:nvGraphicFramePr>
        <p:xfrm>
          <a:off x="3609474" y="1680416"/>
          <a:ext cx="2660243" cy="21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 descr="https://cdn-icons-png.flaticon.com/512/5951/59517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54" y="346984"/>
            <a:ext cx="1079263" cy="10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428569"/>
              </p:ext>
            </p:extLst>
          </p:nvPr>
        </p:nvGraphicFramePr>
        <p:xfrm>
          <a:off x="457200" y="1680416"/>
          <a:ext cx="2880002" cy="21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Объемы и индексы промышленного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производства за 2021 год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1161288" y="2080417"/>
          <a:ext cx="4898136" cy="302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6251448" y="2080417"/>
          <a:ext cx="4898136" cy="302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476" y="1557198"/>
            <a:ext cx="444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Объем продукции, 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млн 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тенге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3500" y="1557197"/>
            <a:ext cx="444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Индекс промышленного 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производства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2021 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г. в % к 2020 г.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7401" y="5221224"/>
            <a:ext cx="5907089" cy="1033271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Объемы промышленного производства </a:t>
            </a:r>
            <a:r>
              <a:rPr lang="ru-RU" sz="1200" b="1" dirty="0" smtClean="0">
                <a:latin typeface="Century Gothic" panose="020B0502020202020204" pitchFamily="34" charset="0"/>
              </a:rPr>
              <a:t>17 121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dirty="0">
                <a:latin typeface="Century Gothic" panose="020B0502020202020204" pitchFamily="34" charset="0"/>
              </a:rPr>
              <a:t>тенге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Индекс промышленного производства 2021 г. в % к 2020 г. – </a:t>
            </a:r>
            <a:r>
              <a:rPr lang="ru-RU" sz="1200" b="1" dirty="0" smtClean="0">
                <a:latin typeface="Century Gothic" panose="020B0502020202020204" pitchFamily="34" charset="0"/>
              </a:rPr>
              <a:t>103,6</a:t>
            </a:r>
            <a:r>
              <a:rPr lang="ru-RU" sz="1200" b="1" dirty="0">
                <a:latin typeface="Century Gothic" panose="020B0502020202020204" pitchFamily="34" charset="0"/>
              </a:rPr>
              <a:t>%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 том числе:</a:t>
            </a:r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Объемы легкой промышленности </a:t>
            </a:r>
            <a:r>
              <a:rPr lang="ru-RU" sz="1200" b="1" dirty="0" smtClean="0">
                <a:latin typeface="Century Gothic" panose="020B0502020202020204" pitchFamily="34" charset="0"/>
              </a:rPr>
              <a:t>153,6 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 (доля </a:t>
            </a:r>
            <a:r>
              <a:rPr lang="ru-RU" sz="1200" b="1" dirty="0" smtClean="0">
                <a:latin typeface="Century Gothic" panose="020B0502020202020204" pitchFamily="34" charset="0"/>
              </a:rPr>
              <a:t>0,4%</a:t>
            </a:r>
            <a:r>
              <a:rPr lang="ru-RU" sz="12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Индекс промышленного производства </a:t>
            </a:r>
            <a:r>
              <a:rPr lang="ru-RU" sz="1200" dirty="0" smtClean="0">
                <a:latin typeface="Century Gothic" panose="020B0502020202020204" pitchFamily="34" charset="0"/>
              </a:rPr>
              <a:t>2021 г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% к </a:t>
            </a:r>
            <a:r>
              <a:rPr lang="ru-RU" sz="1200" dirty="0" smtClean="0">
                <a:latin typeface="Century Gothic" panose="020B0502020202020204" pitchFamily="34" charset="0"/>
              </a:rPr>
              <a:t>2020 г. – </a:t>
            </a:r>
            <a:r>
              <a:rPr lang="ru-RU" sz="1200" b="1" dirty="0" smtClean="0">
                <a:latin typeface="Century Gothic" panose="020B0502020202020204" pitchFamily="34" charset="0"/>
              </a:rPr>
              <a:t>98,6%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Финансирование через обусловленное размещение средств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Обусловленное размещение средств</a:t>
            </a:r>
          </a:p>
        </p:txBody>
      </p:sp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73657"/>
              </p:ext>
            </p:extLst>
          </p:nvPr>
        </p:nvGraphicFramePr>
        <p:xfrm>
          <a:off x="210173" y="2028420"/>
          <a:ext cx="57723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49154"/>
              </p:ext>
            </p:extLst>
          </p:nvPr>
        </p:nvGraphicFramePr>
        <p:xfrm>
          <a:off x="6186791" y="2028420"/>
          <a:ext cx="56128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0173" y="477162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 smtClean="0">
                <a:latin typeface="Century Gothic" panose="020B0502020202020204" pitchFamily="34" charset="0"/>
              </a:rPr>
              <a:t>*</a:t>
            </a:r>
            <a:r>
              <a:rPr lang="ru-RU" sz="1050" dirty="0" smtClean="0">
                <a:latin typeface="Century Gothic" panose="020B0502020202020204" pitchFamily="34" charset="0"/>
              </a:rPr>
              <a:t>1009 </a:t>
            </a:r>
            <a:r>
              <a:rPr lang="ru-RU" sz="1050" dirty="0">
                <a:latin typeface="Century Gothic" panose="020B0502020202020204" pitchFamily="34" charset="0"/>
              </a:rPr>
              <a:t>заемщиков в Туркестанской области     </a:t>
            </a:r>
            <a:endParaRPr lang="ru-RU" sz="1050" dirty="0" smtClean="0">
              <a:latin typeface="Century Gothic" panose="020B0502020202020204" pitchFamily="34" charset="0"/>
            </a:endParaRPr>
          </a:p>
          <a:p>
            <a:r>
              <a:rPr lang="ru-RU" sz="1050" dirty="0">
                <a:latin typeface="Century Gothic" panose="020B0502020202020204" pitchFamily="34" charset="0"/>
              </a:rPr>
              <a:t> </a:t>
            </a:r>
            <a:r>
              <a:rPr lang="ru-RU" sz="1050" dirty="0" smtClean="0">
                <a:latin typeface="Century Gothic" panose="020B0502020202020204" pitchFamily="34" charset="0"/>
              </a:rPr>
              <a:t>  590 </a:t>
            </a:r>
            <a:r>
              <a:rPr lang="ru-RU" sz="1050" dirty="0">
                <a:latin typeface="Century Gothic" panose="020B0502020202020204" pitchFamily="34" charset="0"/>
              </a:rPr>
              <a:t>заемщиков в </a:t>
            </a:r>
            <a:r>
              <a:rPr lang="ru-RU" sz="1050" dirty="0" smtClean="0">
                <a:latin typeface="Century Gothic" panose="020B0502020202020204" pitchFamily="34" charset="0"/>
              </a:rPr>
              <a:t>Жамбылской </a:t>
            </a:r>
            <a:r>
              <a:rPr lang="ru-RU" sz="1050" dirty="0">
                <a:latin typeface="Century Gothic" panose="020B0502020202020204" pitchFamily="34" charset="0"/>
              </a:rPr>
              <a:t>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38,2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954</a:t>
            </a:r>
            <a:r>
              <a:rPr lang="ru-RU" sz="1200" dirty="0" smtClean="0">
                <a:latin typeface="Century Gothic" panose="020B0502020202020204" pitchFamily="34" charset="0"/>
              </a:rPr>
              <a:t> заемщика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01.0</a:t>
            </a:r>
            <a:r>
              <a:rPr lang="en-US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5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ГП «ДКБ 2025»/Нацпроект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Субсидирование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ставки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вознаграждения по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РК</a:t>
            </a: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967900"/>
              </p:ext>
            </p:extLst>
          </p:nvPr>
        </p:nvGraphicFramePr>
        <p:xfrm>
          <a:off x="896112" y="2047875"/>
          <a:ext cx="5080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66560"/>
              </p:ext>
            </p:extLst>
          </p:nvPr>
        </p:nvGraphicFramePr>
        <p:xfrm>
          <a:off x="6215062" y="2066925"/>
          <a:ext cx="47034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01.0</a:t>
            </a:r>
            <a:r>
              <a:rPr lang="en-US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354</a:t>
            </a:r>
            <a:r>
              <a:rPr lang="ru-RU" sz="1200" dirty="0" smtClean="0">
                <a:latin typeface="Century Gothic" panose="020B0502020202020204" pitchFamily="34" charset="0"/>
              </a:rPr>
              <a:t> проекта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15</a:t>
            </a:fld>
            <a:endParaRPr lang="ru-RU" dirty="0"/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2965939" y="398584"/>
            <a:ext cx="7754815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Механизм кредитования приоритетных проектов «Экономика простых вещей</a:t>
            </a:r>
            <a:r>
              <a:rPr lang="ru-RU" sz="2800" b="1" dirty="0" smtClean="0">
                <a:latin typeface="Arial Narrow" panose="020B0606020202030204" pitchFamily="34" charset="0"/>
              </a:rPr>
              <a:t>»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Субсидирование ставки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вознаграждения по РК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742962"/>
              </p:ext>
            </p:extLst>
          </p:nvPr>
        </p:nvGraphicFramePr>
        <p:xfrm>
          <a:off x="826851" y="2066544"/>
          <a:ext cx="52630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5391"/>
              </p:ext>
            </p:extLst>
          </p:nvPr>
        </p:nvGraphicFramePr>
        <p:xfrm>
          <a:off x="6304597" y="2066544"/>
          <a:ext cx="4886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01.0</a:t>
            </a:r>
            <a:r>
              <a:rPr lang="en-US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51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проект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ГП «ДКБ 2025»/Нацпроект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Частичное гарантирование по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кредитам по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РК</a:t>
            </a:r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8453"/>
              </p:ext>
            </p:extLst>
          </p:nvPr>
        </p:nvGraphicFramePr>
        <p:xfrm>
          <a:off x="1130808" y="1700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63955"/>
              </p:ext>
            </p:extLst>
          </p:nvPr>
        </p:nvGraphicFramePr>
        <p:xfrm>
          <a:off x="6572074" y="1700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ятиугольник 8"/>
          <p:cNvSpPr/>
          <p:nvPr/>
        </p:nvSpPr>
        <p:spPr>
          <a:xfrm flipH="1">
            <a:off x="9221821" y="1320547"/>
            <a:ext cx="1696727" cy="17349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На 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01.0</a:t>
            </a:r>
            <a:r>
              <a:rPr lang="en-US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ru-RU" sz="1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.2022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2765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200" dirty="0" smtClean="0">
                <a:latin typeface="Century Gothic" panose="020B0502020202020204" pitchFamily="34" charset="0"/>
              </a:rPr>
              <a:t>тенге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0770" y="5202507"/>
            <a:ext cx="3531141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Итого за весь период 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470</a:t>
            </a:r>
            <a:r>
              <a:rPr lang="ru-RU" sz="1200" dirty="0" smtClean="0">
                <a:latin typeface="Century Gothic" panose="020B0502020202020204" pitchFamily="34" charset="0"/>
              </a:rPr>
              <a:t> проектов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Примеры поддержанных проектов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4354" y="1658155"/>
            <a:ext cx="9144000" cy="252000"/>
          </a:xfrm>
          <a:prstGeom prst="rect">
            <a:avLst/>
          </a:prstGeom>
          <a:solidFill>
            <a:srgbClr val="C6E7FC"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ТОО «Кокше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City»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производство легких мешков из полипропилена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50361" y="2401623"/>
            <a:ext cx="1733825" cy="87367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Century Gothic"/>
              </a:rPr>
              <a:t>Приобретение оборудования</a:t>
            </a:r>
          </a:p>
          <a:p>
            <a:r>
              <a:rPr lang="ru-RU" sz="900" dirty="0">
                <a:solidFill>
                  <a:prstClr val="black"/>
                </a:solidFill>
                <a:latin typeface="Century Gothic"/>
              </a:rPr>
              <a:t>для производства мешков и новое строительство производственной базы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7914" y="2109510"/>
            <a:ext cx="826294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200" b="1" dirty="0" smtClean="0">
                <a:solidFill>
                  <a:srgbClr val="31B6FD"/>
                </a:solidFill>
                <a:latin typeface="Century Gothic"/>
              </a:rPr>
              <a:t>Проект</a:t>
            </a:r>
            <a:endParaRPr lang="ru-RU" sz="12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4354" y="3653171"/>
            <a:ext cx="9144000" cy="252000"/>
          </a:xfrm>
          <a:prstGeom prst="rect">
            <a:avLst/>
          </a:prstGeom>
          <a:solidFill>
            <a:srgbClr val="5BD078">
              <a:lumMod val="40000"/>
              <a:lumOff val="60000"/>
              <a:alpha val="50000"/>
            </a:srgbClr>
          </a:solidFill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ТОО «Әлем-БТ»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– производство чулочно-носочных изделий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04473" y="2401623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564 млн тг.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Ставка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Проект получил льготный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кредит</a:t>
            </a:r>
            <a:endParaRPr lang="ru-RU" sz="1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5568" y="2109511"/>
            <a:ext cx="1118974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200" b="1" dirty="0" smtClean="0">
                <a:solidFill>
                  <a:srgbClr val="31B6FD"/>
                </a:solidFill>
                <a:latin typeface="Century Gothic"/>
              </a:rPr>
              <a:t>Сумма займа</a:t>
            </a:r>
            <a:endParaRPr lang="ru-RU" sz="12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0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17" y="2359479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745053" y="4464207"/>
            <a:ext cx="1512555" cy="87367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Century Gothic"/>
              </a:rPr>
              <a:t>Строительство завода и закуп оборудования для производства по производству чулочно-носочных изделий </a:t>
            </a:r>
            <a:endParaRPr lang="kk-KZ" sz="9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12606" y="4172094"/>
            <a:ext cx="826294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200" b="1" dirty="0" smtClean="0">
                <a:solidFill>
                  <a:srgbClr val="31B6FD"/>
                </a:solidFill>
                <a:latin typeface="Century Gothic"/>
              </a:rPr>
              <a:t>Проект</a:t>
            </a:r>
            <a:endParaRPr lang="ru-RU" sz="1200" b="1" dirty="0">
              <a:solidFill>
                <a:srgbClr val="31B6FD"/>
              </a:solidFill>
              <a:latin typeface="Century Gothic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99165" y="4464207"/>
            <a:ext cx="1616017" cy="8837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</a:rPr>
              <a:t>1 500 </a:t>
            </a:r>
            <a:r>
              <a:rPr lang="ru-RU" sz="1200" b="1" dirty="0" smtClean="0">
                <a:solidFill>
                  <a:prstClr val="black"/>
                </a:solidFill>
                <a:latin typeface="Century Gothic"/>
              </a:rPr>
              <a:t>млн </a:t>
            </a:r>
            <a:r>
              <a:rPr lang="ru-RU" sz="1200" b="1" dirty="0">
                <a:solidFill>
                  <a:prstClr val="black"/>
                </a:solidFill>
                <a:latin typeface="Century Gothic"/>
              </a:rPr>
              <a:t>тг.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Ставка </a:t>
            </a:r>
            <a:r>
              <a:rPr lang="ru-RU" sz="1000" dirty="0" smtClean="0">
                <a:solidFill>
                  <a:prstClr val="black"/>
                </a:solidFill>
                <a:latin typeface="Century Gothic"/>
              </a:rPr>
              <a:t>- 6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%</a:t>
            </a:r>
          </a:p>
          <a:p>
            <a:pPr marL="79375" indent="-79375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entury Gothic"/>
              </a:rPr>
              <a:t>Проект получил льготный кредит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20260" y="4172095"/>
            <a:ext cx="1118974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200" b="1" dirty="0" smtClean="0">
                <a:solidFill>
                  <a:srgbClr val="31B6FD"/>
                </a:solidFill>
                <a:latin typeface="Century Gothic"/>
              </a:rPr>
              <a:t>Сумма займа</a:t>
            </a:r>
            <a:endParaRPr lang="ru-RU" sz="1200" b="1" dirty="0">
              <a:solidFill>
                <a:srgbClr val="31B6FD"/>
              </a:solidFill>
              <a:latin typeface="Century Gothic"/>
            </a:endParaRPr>
          </a:p>
        </p:txBody>
      </p:sp>
      <p:pic>
        <p:nvPicPr>
          <p:cNvPr id="35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10" y="4438920"/>
            <a:ext cx="481320" cy="4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09" y="3894646"/>
            <a:ext cx="2388545" cy="14554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09" y="1905963"/>
            <a:ext cx="2388545" cy="145335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9" y="2401623"/>
            <a:ext cx="480907" cy="480907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9" y="4479871"/>
            <a:ext cx="480907" cy="480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промышленность 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Linux Libertine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опыт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854" y="1235349"/>
            <a:ext cx="107192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Китай </a:t>
            </a:r>
            <a:r>
              <a:rPr lang="ru-RU" sz="1600" dirty="0">
                <a:latin typeface="Century Gothic" panose="020B0502020202020204" pitchFamily="34" charset="0"/>
              </a:rPr>
              <a:t>является производственной базой во всех трех </a:t>
            </a:r>
            <a:r>
              <a:rPr lang="ru-RU" sz="1600" dirty="0" smtClean="0">
                <a:latin typeface="Century Gothic" panose="020B0502020202020204" pitchFamily="34" charset="0"/>
              </a:rPr>
              <a:t>секторах;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В </a:t>
            </a:r>
            <a:r>
              <a:rPr lang="ru-RU" sz="1600" dirty="0">
                <a:latin typeface="Century Gothic" panose="020B0502020202020204" pitchFamily="34" charset="0"/>
              </a:rPr>
              <a:t>2019 году Китай, </a:t>
            </a:r>
            <a:r>
              <a:rPr lang="ru-RU" sz="1600" b="1" dirty="0">
                <a:latin typeface="Century Gothic" panose="020B0502020202020204" pitchFamily="34" charset="0"/>
              </a:rPr>
              <a:t>крупнейший в мире производитель и экспортер </a:t>
            </a:r>
            <a:r>
              <a:rPr lang="ru-RU" sz="1600" b="1" dirty="0" smtClean="0">
                <a:latin typeface="Century Gothic" panose="020B0502020202020204" pitchFamily="34" charset="0"/>
              </a:rPr>
              <a:t>легкой промышленности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>
                <a:latin typeface="Century Gothic" panose="020B0502020202020204" pitchFamily="34" charset="0"/>
              </a:rPr>
              <a:t>е</a:t>
            </a:r>
            <a:r>
              <a:rPr lang="ru-RU" sz="1600" dirty="0" smtClean="0">
                <a:latin typeface="Century Gothic" panose="020B0502020202020204" pitchFamily="34" charset="0"/>
              </a:rPr>
              <a:t>го </a:t>
            </a:r>
            <a:r>
              <a:rPr lang="ru-RU" sz="1600" b="1" dirty="0" smtClean="0">
                <a:latin typeface="Century Gothic" panose="020B0502020202020204" pitchFamily="34" charset="0"/>
              </a:rPr>
              <a:t>доля по всему миру </a:t>
            </a:r>
            <a:r>
              <a:rPr lang="ru-RU" sz="1600" b="1" dirty="0">
                <a:latin typeface="Century Gothic" panose="020B0502020202020204" pitchFamily="34" charset="0"/>
              </a:rPr>
              <a:t>в экспорте </a:t>
            </a:r>
            <a:r>
              <a:rPr lang="ru-RU" sz="1600" dirty="0" smtClean="0">
                <a:latin typeface="Century Gothic" panose="020B0502020202020204" pitchFamily="34" charset="0"/>
              </a:rPr>
              <a:t>составляет </a:t>
            </a:r>
            <a:r>
              <a:rPr lang="ru-RU" sz="1600" b="1" dirty="0">
                <a:latin typeface="Century Gothic" panose="020B0502020202020204" pitchFamily="34" charset="0"/>
              </a:rPr>
              <a:t>36</a:t>
            </a:r>
            <a:r>
              <a:rPr lang="ru-RU" sz="1600" b="1" dirty="0" smtClean="0">
                <a:latin typeface="Century Gothic" panose="020B0502020202020204" pitchFamily="34" charset="0"/>
              </a:rPr>
              <a:t>%</a:t>
            </a:r>
            <a:r>
              <a:rPr lang="ru-RU" sz="1600" dirty="0">
                <a:latin typeface="Century Gothic" panose="020B0502020202020204" pitchFamily="34" charset="0"/>
              </a:rPr>
              <a:t>: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entury Gothic" panose="020B0502020202020204" pitchFamily="34" charset="0"/>
              </a:rPr>
              <a:t>доля </a:t>
            </a:r>
            <a:r>
              <a:rPr lang="ru-RU" sz="1600" dirty="0">
                <a:latin typeface="Century Gothic" panose="020B0502020202020204" pitchFamily="34" charset="0"/>
              </a:rPr>
              <a:t>в экспорте </a:t>
            </a:r>
            <a:r>
              <a:rPr lang="ru-RU" sz="1600" b="1" dirty="0">
                <a:latin typeface="Century Gothic" panose="020B0502020202020204" pitchFamily="34" charset="0"/>
              </a:rPr>
              <a:t>готовой одежды </a:t>
            </a:r>
            <a:r>
              <a:rPr lang="ru-RU" sz="1600" dirty="0">
                <a:latin typeface="Century Gothic" panose="020B0502020202020204" pitchFamily="34" charset="0"/>
              </a:rPr>
              <a:t>составляет </a:t>
            </a:r>
            <a:r>
              <a:rPr lang="ru-RU" sz="1600" b="1" dirty="0">
                <a:latin typeface="Century Gothic" panose="020B0502020202020204" pitchFamily="34" charset="0"/>
              </a:rPr>
              <a:t>29</a:t>
            </a:r>
            <a:r>
              <a:rPr lang="ru-RU" sz="1600" b="1" dirty="0" smtClean="0">
                <a:latin typeface="Century Gothic" panose="020B0502020202020204" pitchFamily="34" charset="0"/>
              </a:rPr>
              <a:t>%</a:t>
            </a:r>
            <a:r>
              <a:rPr lang="ru-RU" sz="1600" dirty="0">
                <a:latin typeface="Century Gothic" panose="020B0502020202020204" pitchFamily="34" charset="0"/>
              </a:rPr>
              <a:t>;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entury Gothic" panose="020B0502020202020204" pitchFamily="34" charset="0"/>
              </a:rPr>
              <a:t>изделий </a:t>
            </a:r>
            <a:r>
              <a:rPr lang="ru-RU" sz="1600" dirty="0">
                <a:latin typeface="Century Gothic" panose="020B0502020202020204" pitchFamily="34" charset="0"/>
              </a:rPr>
              <a:t>из </a:t>
            </a:r>
            <a:r>
              <a:rPr lang="ru-RU" sz="1600" b="1" dirty="0">
                <a:latin typeface="Century Gothic" panose="020B0502020202020204" pitchFamily="34" charset="0"/>
              </a:rPr>
              <a:t>кожи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доля </a:t>
            </a:r>
            <a:r>
              <a:rPr lang="ru-RU" sz="1600" dirty="0">
                <a:latin typeface="Century Gothic" panose="020B0502020202020204" pitchFamily="34" charset="0"/>
              </a:rPr>
              <a:t>в экспорте составляет около </a:t>
            </a:r>
            <a:r>
              <a:rPr lang="ru-RU" sz="1600" b="1" dirty="0">
                <a:latin typeface="Century Gothic" panose="020B0502020202020204" pitchFamily="34" charset="0"/>
              </a:rPr>
              <a:t>37</a:t>
            </a:r>
            <a:r>
              <a:rPr lang="ru-RU" sz="1600" b="1" dirty="0" smtClean="0">
                <a:latin typeface="Century Gothic" panose="020B0502020202020204" pitchFamily="34" charset="0"/>
              </a:rPr>
              <a:t>%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Индия и Бразилия </a:t>
            </a:r>
            <a:r>
              <a:rPr lang="ru-RU" sz="1600" dirty="0" smtClean="0">
                <a:latin typeface="Century Gothic" panose="020B0502020202020204" pitchFamily="34" charset="0"/>
              </a:rPr>
              <a:t>реализуют </a:t>
            </a:r>
            <a:r>
              <a:rPr lang="ru-RU" sz="1600" b="1" dirty="0" smtClean="0">
                <a:latin typeface="Century Gothic" panose="020B0502020202020204" pitchFamily="34" charset="0"/>
              </a:rPr>
              <a:t>61 %</a:t>
            </a:r>
            <a:r>
              <a:rPr lang="ru-RU" sz="1600" dirty="0" smtClean="0">
                <a:latin typeface="Century Gothic" panose="020B0502020202020204" pitchFamily="34" charset="0"/>
              </a:rPr>
              <a:t> мирового </a:t>
            </a:r>
            <a:r>
              <a:rPr lang="ru-RU" sz="1600" b="1" dirty="0" smtClean="0">
                <a:latin typeface="Century Gothic" panose="020B0502020202020204" pitchFamily="34" charset="0"/>
              </a:rPr>
              <a:t>экспорта хлопка</a:t>
            </a:r>
            <a:r>
              <a:rPr lang="ru-RU" sz="1600" dirty="0">
                <a:latin typeface="Century Gothic" panose="020B0502020202020204" pitchFamily="34" charset="0"/>
              </a:rPr>
              <a:t>;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Турция является </a:t>
            </a:r>
            <a:r>
              <a:rPr lang="ru-RU" sz="1600" dirty="0">
                <a:latin typeface="Century Gothic" panose="020B0502020202020204" pitchFamily="34" charset="0"/>
              </a:rPr>
              <a:t>вторым по величине производителем органического хлопка после Индии</a:t>
            </a:r>
            <a:r>
              <a:rPr lang="ru-RU" sz="1600" dirty="0" smtClean="0">
                <a:latin typeface="Century Gothic" panose="020B0502020202020204" pitchFamily="34" charset="0"/>
              </a:rPr>
              <a:t>. </a:t>
            </a:r>
            <a:r>
              <a:rPr lang="ru-RU" sz="1600" dirty="0">
                <a:latin typeface="Century Gothic" panose="020B0502020202020204" pitchFamily="34" charset="0"/>
              </a:rPr>
              <a:t>Годовое производство хлопка в Турции составляет </a:t>
            </a:r>
            <a:r>
              <a:rPr lang="ru-RU" sz="1600" b="1" dirty="0">
                <a:latin typeface="Century Gothic" panose="020B0502020202020204" pitchFamily="34" charset="0"/>
              </a:rPr>
              <a:t>900 тысяч </a:t>
            </a:r>
            <a:r>
              <a:rPr lang="ru-RU" sz="1600" b="1" dirty="0" smtClean="0">
                <a:latin typeface="Century Gothic" panose="020B0502020202020204" pitchFamily="34" charset="0"/>
              </a:rPr>
              <a:t>тонн;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Пакистан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также имеет </a:t>
            </a:r>
            <a:r>
              <a:rPr lang="ru-RU" sz="1600" b="1" dirty="0">
                <a:latin typeface="Century Gothic" panose="020B0502020202020204" pitchFamily="34" charset="0"/>
              </a:rPr>
              <a:t>текстильную и швейную промышленность на основе хлопка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b="1" dirty="0" smtClean="0">
                <a:latin typeface="Century Gothic" panose="020B0502020202020204" pitchFamily="34" charset="0"/>
              </a:rPr>
              <a:t>экспортируя </a:t>
            </a:r>
            <a:r>
              <a:rPr lang="ru-RU" sz="1600" b="1" dirty="0">
                <a:latin typeface="Century Gothic" panose="020B0502020202020204" pitchFamily="34" charset="0"/>
              </a:rPr>
              <a:t>недорогую готовую одежду и изделия из </a:t>
            </a:r>
            <a:r>
              <a:rPr lang="ru-RU" sz="1600" b="1" dirty="0" smtClean="0">
                <a:latin typeface="Century Gothic" panose="020B0502020202020204" pitchFamily="34" charset="0"/>
              </a:rPr>
              <a:t>кожи;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Бангладеш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в основном </a:t>
            </a:r>
            <a:r>
              <a:rPr lang="ru-RU" sz="1600" b="1" dirty="0">
                <a:latin typeface="Century Gothic" panose="020B0502020202020204" pitchFamily="34" charset="0"/>
              </a:rPr>
              <a:t>производит и экспортирует готовую </a:t>
            </a:r>
            <a:r>
              <a:rPr lang="ru-RU" sz="1600" b="1" dirty="0" smtClean="0">
                <a:latin typeface="Century Gothic" panose="020B0502020202020204" pitchFamily="34" charset="0"/>
              </a:rPr>
              <a:t>одежду;</a:t>
            </a:r>
            <a:endParaRPr lang="ru-RU" sz="1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экспортеры текстиля </a:t>
            </a:r>
            <a: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объемы экспорта (2019 г., млрд долларов)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185747"/>
              </p:ext>
            </p:extLst>
          </p:nvPr>
        </p:nvGraphicFramePr>
        <p:xfrm>
          <a:off x="1188720" y="1313234"/>
          <a:ext cx="9379634" cy="437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33"/>
          <p:cNvGrpSpPr/>
          <p:nvPr/>
        </p:nvGrpSpPr>
        <p:grpSpPr>
          <a:xfrm>
            <a:off x="9578531" y="1248856"/>
            <a:ext cx="2266315" cy="2151288"/>
            <a:chOff x="9592818" y="4185517"/>
            <a:chExt cx="2266315" cy="1792627"/>
          </a:xfrm>
        </p:grpSpPr>
        <p:sp>
          <p:nvSpPr>
            <p:cNvPr id="42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35"/>
            <p:cNvSpPr/>
            <p:nvPr/>
          </p:nvSpPr>
          <p:spPr>
            <a:xfrm>
              <a:off x="10038588" y="4185517"/>
              <a:ext cx="1376680" cy="431507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567639" y="2272741"/>
            <a:ext cx="2574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ОБЪЕМ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ПРОИЗВОДСТВА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51084" y="1254252"/>
            <a:ext cx="2271395" cy="2164715"/>
            <a:chOff x="3851084" y="1254252"/>
            <a:chExt cx="2271395" cy="2164715"/>
          </a:xfrm>
        </p:grpSpPr>
        <p:sp>
          <p:nvSpPr>
            <p:cNvPr id="6" name="object 6"/>
            <p:cNvSpPr/>
            <p:nvPr/>
          </p:nvSpPr>
          <p:spPr>
            <a:xfrm>
              <a:off x="3852671" y="1513332"/>
              <a:ext cx="2268220" cy="1903730"/>
            </a:xfrm>
            <a:custGeom>
              <a:avLst/>
              <a:gdLst/>
              <a:ahLst/>
              <a:cxnLst/>
              <a:rect l="l" t="t" r="r" b="b"/>
              <a:pathLst>
                <a:path w="226822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5985" y="0"/>
                  </a:lnTo>
                  <a:lnTo>
                    <a:pt x="2205561" y="8000"/>
                  </a:lnTo>
                  <a:lnTo>
                    <a:pt x="2237898" y="29813"/>
                  </a:lnTo>
                  <a:lnTo>
                    <a:pt x="2259711" y="62150"/>
                  </a:lnTo>
                  <a:lnTo>
                    <a:pt x="2267712" y="101726"/>
                  </a:lnTo>
                  <a:lnTo>
                    <a:pt x="2267712" y="1801748"/>
                  </a:lnTo>
                  <a:lnTo>
                    <a:pt x="2259711" y="1841325"/>
                  </a:lnTo>
                  <a:lnTo>
                    <a:pt x="2237898" y="1873662"/>
                  </a:lnTo>
                  <a:lnTo>
                    <a:pt x="2205561" y="1895475"/>
                  </a:lnTo>
                  <a:lnTo>
                    <a:pt x="2165985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1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299203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8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8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96458" y="1379346"/>
            <a:ext cx="7418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8320" y="1877591"/>
            <a:ext cx="1299845" cy="115760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17,1</a:t>
            </a:r>
            <a:endParaRPr sz="4300" dirty="0">
              <a:latin typeface="Arial Black"/>
              <a:cs typeface="Arial Black"/>
            </a:endParaRPr>
          </a:p>
          <a:p>
            <a:pPr marL="197485">
              <a:lnSpc>
                <a:spcPct val="100000"/>
              </a:lnSpc>
              <a:spcBef>
                <a:spcPts val="500"/>
              </a:spcBef>
            </a:pPr>
            <a:r>
              <a:rPr sz="1100" i="1" dirty="0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1F5F"/>
                </a:solidFill>
                <a:latin typeface="Arial"/>
                <a:cs typeface="Arial"/>
              </a:rPr>
              <a:t>тенге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43636" y="1254252"/>
            <a:ext cx="2272665" cy="2164715"/>
            <a:chOff x="6743636" y="1254252"/>
            <a:chExt cx="2272665" cy="2164715"/>
          </a:xfrm>
        </p:grpSpPr>
        <p:sp>
          <p:nvSpPr>
            <p:cNvPr id="11" name="object 11"/>
            <p:cNvSpPr/>
            <p:nvPr/>
          </p:nvSpPr>
          <p:spPr>
            <a:xfrm>
              <a:off x="6745223" y="1513332"/>
              <a:ext cx="2269490" cy="1903730"/>
            </a:xfrm>
            <a:custGeom>
              <a:avLst/>
              <a:gdLst/>
              <a:ahLst/>
              <a:cxnLst/>
              <a:rect l="l" t="t" r="r" b="b"/>
              <a:pathLst>
                <a:path w="2269490" h="1903729">
                  <a:moveTo>
                    <a:pt x="0" y="101726"/>
                  </a:moveTo>
                  <a:lnTo>
                    <a:pt x="8000" y="62150"/>
                  </a:lnTo>
                  <a:lnTo>
                    <a:pt x="29813" y="29813"/>
                  </a:lnTo>
                  <a:lnTo>
                    <a:pt x="62150" y="8001"/>
                  </a:lnTo>
                  <a:lnTo>
                    <a:pt x="101726" y="0"/>
                  </a:lnTo>
                  <a:lnTo>
                    <a:pt x="2167508" y="0"/>
                  </a:lnTo>
                  <a:lnTo>
                    <a:pt x="2207085" y="8000"/>
                  </a:lnTo>
                  <a:lnTo>
                    <a:pt x="2239422" y="29813"/>
                  </a:lnTo>
                  <a:lnTo>
                    <a:pt x="2261234" y="62150"/>
                  </a:lnTo>
                  <a:lnTo>
                    <a:pt x="2269235" y="101726"/>
                  </a:lnTo>
                  <a:lnTo>
                    <a:pt x="2269235" y="1801748"/>
                  </a:lnTo>
                  <a:lnTo>
                    <a:pt x="2261234" y="1841325"/>
                  </a:lnTo>
                  <a:lnTo>
                    <a:pt x="2239422" y="1873662"/>
                  </a:lnTo>
                  <a:lnTo>
                    <a:pt x="2207085" y="1895475"/>
                  </a:lnTo>
                  <a:lnTo>
                    <a:pt x="2167508" y="1903476"/>
                  </a:lnTo>
                  <a:lnTo>
                    <a:pt x="101726" y="1903476"/>
                  </a:lnTo>
                  <a:lnTo>
                    <a:pt x="62150" y="1895475"/>
                  </a:lnTo>
                  <a:lnTo>
                    <a:pt x="29813" y="1873662"/>
                  </a:lnTo>
                  <a:lnTo>
                    <a:pt x="8000" y="1841325"/>
                  </a:lnTo>
                  <a:lnTo>
                    <a:pt x="0" y="1801748"/>
                  </a:lnTo>
                  <a:lnTo>
                    <a:pt x="0" y="101726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1755" y="1254252"/>
              <a:ext cx="1376680" cy="512445"/>
            </a:xfrm>
            <a:custGeom>
              <a:avLst/>
              <a:gdLst/>
              <a:ahLst/>
              <a:cxnLst/>
              <a:rect l="l" t="t" r="r" b="b"/>
              <a:pathLst>
                <a:path w="1376679" h="512444">
                  <a:moveTo>
                    <a:pt x="1290827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290827" y="512063"/>
                  </a:lnTo>
                  <a:lnTo>
                    <a:pt x="1324040" y="505354"/>
                  </a:lnTo>
                  <a:lnTo>
                    <a:pt x="1351168" y="487060"/>
                  </a:lnTo>
                  <a:lnTo>
                    <a:pt x="1369462" y="459932"/>
                  </a:lnTo>
                  <a:lnTo>
                    <a:pt x="1376172" y="426720"/>
                  </a:lnTo>
                  <a:lnTo>
                    <a:pt x="1376172" y="85344"/>
                  </a:lnTo>
                  <a:lnTo>
                    <a:pt x="1369462" y="52131"/>
                  </a:lnTo>
                  <a:lnTo>
                    <a:pt x="1351168" y="25003"/>
                  </a:lnTo>
                  <a:lnTo>
                    <a:pt x="1324040" y="6709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86218" y="1264361"/>
            <a:ext cx="5873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0978" y="1493646"/>
            <a:ext cx="6172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5756" y="1877591"/>
            <a:ext cx="831850" cy="115760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2030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9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 dirty="0">
                <a:solidFill>
                  <a:srgbClr val="001F5F"/>
                </a:solidFill>
                <a:latin typeface="Arial"/>
                <a:cs typeface="Arial"/>
              </a:rPr>
              <a:t>трлн</a:t>
            </a:r>
            <a:r>
              <a:rPr sz="11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1F5F"/>
                </a:solidFill>
                <a:latin typeface="Arial"/>
                <a:cs typeface="Arial"/>
              </a:rPr>
              <a:t>тенге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7704" y="1877591"/>
            <a:ext cx="1299845" cy="142367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0"/>
              </a:spcBef>
            </a:pPr>
            <a:r>
              <a:rPr sz="4300" spc="-5" dirty="0">
                <a:solidFill>
                  <a:srgbClr val="00AFEF"/>
                </a:solidFill>
                <a:latin typeface="Arial Black"/>
                <a:cs typeface="Arial Black"/>
              </a:rPr>
              <a:t>11,6</a:t>
            </a:r>
            <a:endParaRPr sz="43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100" i="1" dirty="0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dirty="0">
                <a:solidFill>
                  <a:srgbClr val="00AFEF"/>
                </a:solidFill>
                <a:latin typeface="Arial"/>
                <a:cs typeface="Arial"/>
              </a:rPr>
              <a:t>рл</a:t>
            </a:r>
            <a:r>
              <a:rPr sz="1100" i="1" dirty="0">
                <a:solidFill>
                  <a:srgbClr val="00AFEF"/>
                </a:solidFill>
                <a:latin typeface="Arial"/>
                <a:cs typeface="Arial"/>
              </a:rPr>
              <a:t>н</a:t>
            </a:r>
            <a:r>
              <a:rPr sz="1100" i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00AFEF"/>
                </a:solidFill>
                <a:latin typeface="Arial"/>
                <a:cs typeface="Arial"/>
              </a:rPr>
              <a:t>т</a:t>
            </a:r>
            <a:r>
              <a:rPr sz="1100" i="1" spc="-5" dirty="0">
                <a:solidFill>
                  <a:srgbClr val="00AFEF"/>
                </a:solidFill>
                <a:latin typeface="Arial"/>
                <a:cs typeface="Arial"/>
              </a:rPr>
              <a:t>енге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100" i="1" dirty="0">
                <a:solidFill>
                  <a:srgbClr val="7E7E7E"/>
                </a:solidFill>
                <a:latin typeface="Arial"/>
                <a:cs typeface="Arial"/>
              </a:rPr>
              <a:t>+29,3%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17556" y="1278667"/>
            <a:ext cx="61722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5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49230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EF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043" y="4359478"/>
            <a:ext cx="470761" cy="4707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7303" y="4827176"/>
            <a:ext cx="1852930" cy="7442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ДОЛЯ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ВВП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  <a:p>
            <a:pPr marR="97790" algn="ctr">
              <a:lnSpc>
                <a:spcPct val="100000"/>
              </a:lnSpc>
              <a:spcBef>
                <a:spcPts val="409"/>
              </a:spcBef>
            </a:pP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6885" y="1716250"/>
            <a:ext cx="449401" cy="41555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03921" y="4809820"/>
            <a:ext cx="7543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14</a:t>
            </a:r>
            <a:endParaRPr sz="43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30" y="4809820"/>
            <a:ext cx="12998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AF50"/>
                </a:solidFill>
                <a:latin typeface="Arial Black"/>
                <a:cs typeface="Arial Black"/>
              </a:rPr>
              <a:t>13,6</a:t>
            </a:r>
            <a:endParaRPr sz="4300" dirty="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51084" y="4075176"/>
            <a:ext cx="2271395" cy="1903730"/>
            <a:chOff x="3851084" y="4075176"/>
            <a:chExt cx="2271395" cy="1903730"/>
          </a:xfrm>
        </p:grpSpPr>
        <p:sp>
          <p:nvSpPr>
            <p:cNvPr id="26" name="object 26"/>
            <p:cNvSpPr/>
            <p:nvPr/>
          </p:nvSpPr>
          <p:spPr>
            <a:xfrm>
              <a:off x="3852671" y="4393692"/>
              <a:ext cx="2268220" cy="1583690"/>
            </a:xfrm>
            <a:custGeom>
              <a:avLst/>
              <a:gdLst/>
              <a:ahLst/>
              <a:cxnLst/>
              <a:rect l="l" t="t" r="r" b="b"/>
              <a:pathLst>
                <a:path w="226822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3003" y="0"/>
                  </a:lnTo>
                  <a:lnTo>
                    <a:pt x="2216009" y="6645"/>
                  </a:lnTo>
                  <a:lnTo>
                    <a:pt x="2242931" y="24780"/>
                  </a:lnTo>
                  <a:lnTo>
                    <a:pt x="2261066" y="51702"/>
                  </a:lnTo>
                  <a:lnTo>
                    <a:pt x="2267712" y="84708"/>
                  </a:lnTo>
                  <a:lnTo>
                    <a:pt x="2267712" y="1498765"/>
                  </a:lnTo>
                  <a:lnTo>
                    <a:pt x="2261066" y="1531722"/>
                  </a:lnTo>
                  <a:lnTo>
                    <a:pt x="2242931" y="1558636"/>
                  </a:lnTo>
                  <a:lnTo>
                    <a:pt x="2216009" y="1576781"/>
                  </a:lnTo>
                  <a:lnTo>
                    <a:pt x="2183003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9203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1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0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43636" y="4075176"/>
            <a:ext cx="2272665" cy="1903730"/>
            <a:chOff x="6743636" y="4075176"/>
            <a:chExt cx="2272665" cy="1903730"/>
          </a:xfrm>
        </p:grpSpPr>
        <p:sp>
          <p:nvSpPr>
            <p:cNvPr id="29" name="object 29"/>
            <p:cNvSpPr/>
            <p:nvPr/>
          </p:nvSpPr>
          <p:spPr>
            <a:xfrm>
              <a:off x="6745223" y="4393692"/>
              <a:ext cx="2269490" cy="1583690"/>
            </a:xfrm>
            <a:custGeom>
              <a:avLst/>
              <a:gdLst/>
              <a:ahLst/>
              <a:cxnLst/>
              <a:rect l="l" t="t" r="r" b="b"/>
              <a:pathLst>
                <a:path w="2269490" h="1583689">
                  <a:moveTo>
                    <a:pt x="0" y="84708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4527" y="0"/>
                  </a:lnTo>
                  <a:lnTo>
                    <a:pt x="2217533" y="6645"/>
                  </a:lnTo>
                  <a:lnTo>
                    <a:pt x="2244455" y="24780"/>
                  </a:lnTo>
                  <a:lnTo>
                    <a:pt x="2262590" y="51702"/>
                  </a:lnTo>
                  <a:lnTo>
                    <a:pt x="2269235" y="84708"/>
                  </a:lnTo>
                  <a:lnTo>
                    <a:pt x="2269235" y="1498765"/>
                  </a:lnTo>
                  <a:lnTo>
                    <a:pt x="2262590" y="1531722"/>
                  </a:lnTo>
                  <a:lnTo>
                    <a:pt x="2244455" y="1558636"/>
                  </a:lnTo>
                  <a:lnTo>
                    <a:pt x="2217533" y="1576781"/>
                  </a:lnTo>
                  <a:lnTo>
                    <a:pt x="2184527" y="1583435"/>
                  </a:lnTo>
                  <a:lnTo>
                    <a:pt x="84708" y="1583435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8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1755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4" y="0"/>
                  </a:moveTo>
                  <a:lnTo>
                    <a:pt x="85598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0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8" y="513588"/>
                  </a:lnTo>
                  <a:lnTo>
                    <a:pt x="1290574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1" y="461295"/>
                  </a:lnTo>
                  <a:lnTo>
                    <a:pt x="1376172" y="427990"/>
                  </a:lnTo>
                  <a:lnTo>
                    <a:pt x="1376172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9220" y="6599935"/>
            <a:ext cx="3849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* Данные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доле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ВВП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за</a:t>
            </a:r>
            <a:r>
              <a:rPr sz="1200" i="1" dirty="0">
                <a:latin typeface="Arial"/>
                <a:cs typeface="Arial"/>
              </a:rPr>
              <a:t> 1 </a:t>
            </a:r>
            <a:r>
              <a:rPr sz="1200" i="1" spc="-10" dirty="0">
                <a:latin typeface="Arial"/>
                <a:cs typeface="Arial"/>
              </a:rPr>
              <a:t>полугодие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2021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2022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гг.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578530" y="4075176"/>
            <a:ext cx="2294890" cy="1917064"/>
            <a:chOff x="9578530" y="4075176"/>
            <a:chExt cx="2294890" cy="1917064"/>
          </a:xfrm>
        </p:grpSpPr>
        <p:sp>
          <p:nvSpPr>
            <p:cNvPr id="34" name="object 34"/>
            <p:cNvSpPr/>
            <p:nvPr/>
          </p:nvSpPr>
          <p:spPr>
            <a:xfrm>
              <a:off x="9592818" y="4394454"/>
              <a:ext cx="2266315" cy="1583690"/>
            </a:xfrm>
            <a:custGeom>
              <a:avLst/>
              <a:gdLst/>
              <a:ahLst/>
              <a:cxnLst/>
              <a:rect l="l" t="t" r="r" b="b"/>
              <a:pathLst>
                <a:path w="2266315" h="1583689">
                  <a:moveTo>
                    <a:pt x="0" y="84709"/>
                  </a:moveTo>
                  <a:lnTo>
                    <a:pt x="6645" y="51702"/>
                  </a:lnTo>
                  <a:lnTo>
                    <a:pt x="24780" y="24780"/>
                  </a:lnTo>
                  <a:lnTo>
                    <a:pt x="51702" y="6645"/>
                  </a:lnTo>
                  <a:lnTo>
                    <a:pt x="84708" y="0"/>
                  </a:lnTo>
                  <a:lnTo>
                    <a:pt x="2181479" y="0"/>
                  </a:lnTo>
                  <a:lnTo>
                    <a:pt x="2214485" y="6645"/>
                  </a:lnTo>
                  <a:lnTo>
                    <a:pt x="2241407" y="24780"/>
                  </a:lnTo>
                  <a:lnTo>
                    <a:pt x="2259542" y="51702"/>
                  </a:lnTo>
                  <a:lnTo>
                    <a:pt x="2266187" y="84709"/>
                  </a:lnTo>
                  <a:lnTo>
                    <a:pt x="2266187" y="1498765"/>
                  </a:lnTo>
                  <a:lnTo>
                    <a:pt x="2259542" y="1531722"/>
                  </a:lnTo>
                  <a:lnTo>
                    <a:pt x="2241407" y="1558636"/>
                  </a:lnTo>
                  <a:lnTo>
                    <a:pt x="2214485" y="1576781"/>
                  </a:lnTo>
                  <a:lnTo>
                    <a:pt x="2181479" y="1583436"/>
                  </a:lnTo>
                  <a:lnTo>
                    <a:pt x="84708" y="1583436"/>
                  </a:lnTo>
                  <a:lnTo>
                    <a:pt x="51702" y="1576781"/>
                  </a:lnTo>
                  <a:lnTo>
                    <a:pt x="24780" y="1558636"/>
                  </a:lnTo>
                  <a:lnTo>
                    <a:pt x="6645" y="1531722"/>
                  </a:lnTo>
                  <a:lnTo>
                    <a:pt x="0" y="1498765"/>
                  </a:lnTo>
                  <a:lnTo>
                    <a:pt x="0" y="84709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38588" y="4075176"/>
              <a:ext cx="1376680" cy="513715"/>
            </a:xfrm>
            <a:custGeom>
              <a:avLst/>
              <a:gdLst/>
              <a:ahLst/>
              <a:cxnLst/>
              <a:rect l="l" t="t" r="r" b="b"/>
              <a:pathLst>
                <a:path w="1376679" h="513714">
                  <a:moveTo>
                    <a:pt x="1290573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427990"/>
                  </a:lnTo>
                  <a:lnTo>
                    <a:pt x="6731" y="461295"/>
                  </a:lnTo>
                  <a:lnTo>
                    <a:pt x="25082" y="488505"/>
                  </a:lnTo>
                  <a:lnTo>
                    <a:pt x="52292" y="506856"/>
                  </a:lnTo>
                  <a:lnTo>
                    <a:pt x="85597" y="513588"/>
                  </a:lnTo>
                  <a:lnTo>
                    <a:pt x="1290573" y="513588"/>
                  </a:lnTo>
                  <a:lnTo>
                    <a:pt x="1323879" y="506856"/>
                  </a:lnTo>
                  <a:lnTo>
                    <a:pt x="1351089" y="488505"/>
                  </a:lnTo>
                  <a:lnTo>
                    <a:pt x="1369440" y="461295"/>
                  </a:lnTo>
                  <a:lnTo>
                    <a:pt x="1376171" y="427990"/>
                  </a:lnTo>
                  <a:lnTo>
                    <a:pt x="1376171" y="85598"/>
                  </a:lnTo>
                  <a:lnTo>
                    <a:pt x="1369441" y="52292"/>
                  </a:lnTo>
                  <a:lnTo>
                    <a:pt x="1351089" y="25082"/>
                  </a:lnTo>
                  <a:lnTo>
                    <a:pt x="1323879" y="6731"/>
                  </a:lnTo>
                  <a:lnTo>
                    <a:pt x="12905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96459" y="4201414"/>
            <a:ext cx="74181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5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0978" y="4087114"/>
            <a:ext cx="61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17556" y="4087114"/>
            <a:ext cx="61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мес.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813539" y="118168"/>
            <a:ext cx="7754815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Развитие обрабатывающей </a:t>
            </a:r>
            <a:r>
              <a:rPr lang="ru-RU" sz="2800" b="1" dirty="0" smtClean="0">
                <a:latin typeface="Arial Narrow" panose="020B0606020202030204" pitchFamily="34" charset="0"/>
              </a:rPr>
              <a:t>промышленности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трлн тенге</a:t>
            </a:r>
            <a:endParaRPr lang="ru-RU" sz="105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7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экспортеры одежды и </a:t>
            </a:r>
            <a: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объемы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экспорта (2019 г., млрд долларов)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26340"/>
              </p:ext>
            </p:extLst>
          </p:nvPr>
        </p:nvGraphicFramePr>
        <p:xfrm>
          <a:off x="1162011" y="1322962"/>
          <a:ext cx="9728493" cy="436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</a:t>
            </a:r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промышленность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экспортеры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кожаных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изделий и </a:t>
            </a:r>
            <a: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объемы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экспорта (2019 г., млрд долларов)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01803"/>
              </p:ext>
            </p:extLst>
          </p:nvPr>
        </p:nvGraphicFramePr>
        <p:xfrm>
          <a:off x="1078991" y="1429966"/>
          <a:ext cx="9952175" cy="425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00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промышленность </a:t>
            </a:r>
            <a:r>
              <a:rPr lang="ru-RU" sz="2800" b="1" dirty="0" smtClean="0">
                <a:solidFill>
                  <a:srgbClr val="FF0000"/>
                </a:solidFill>
                <a:latin typeface="Linux Libertine"/>
              </a:rPr>
              <a:t>Турции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опыт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45" y="1235349"/>
            <a:ext cx="1856870" cy="11243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07792" y="1235349"/>
            <a:ext cx="79827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1933 году правительство организовало </a:t>
            </a:r>
            <a:r>
              <a:rPr lang="en-US" sz="1200" dirty="0" smtClean="0">
                <a:latin typeface="Century Gothic" panose="020B0502020202020204" pitchFamily="34" charset="0"/>
              </a:rPr>
              <a:t>Sümerbank</a:t>
            </a:r>
            <a:r>
              <a:rPr lang="ru-RU" sz="1200" dirty="0" smtClean="0">
                <a:latin typeface="Century Gothic" panose="020B0502020202020204" pitchFamily="34" charset="0"/>
              </a:rPr>
              <a:t> (с 2002 года </a:t>
            </a:r>
            <a:r>
              <a:rPr lang="en-US" sz="1200" dirty="0" smtClean="0">
                <a:latin typeface="Century Gothic" panose="020B0502020202020204" pitchFamily="34" charset="0"/>
              </a:rPr>
              <a:t>Oyak Bank</a:t>
            </a:r>
            <a:r>
              <a:rPr lang="ru-RU" sz="1200" dirty="0" smtClean="0">
                <a:latin typeface="Century Gothic" panose="020B0502020202020204" pitchFamily="34" charset="0"/>
              </a:rPr>
              <a:t>), </a:t>
            </a:r>
            <a:r>
              <a:rPr lang="ru-RU" sz="1200" dirty="0">
                <a:latin typeface="Century Gothic" panose="020B0502020202020204" pitchFamily="34" charset="0"/>
              </a:rPr>
              <a:t>кредитовавший строительство государственных прядильных и ткацких фабрик. Это способствовало увеличению объема производства легкой промышленности на </a:t>
            </a:r>
            <a:r>
              <a:rPr lang="ru-RU" sz="1200" b="1" dirty="0">
                <a:latin typeface="Century Gothic" panose="020B0502020202020204" pitchFamily="34" charset="0"/>
              </a:rPr>
              <a:t>60%</a:t>
            </a:r>
            <a:r>
              <a:rPr lang="ru-RU" sz="1200" dirty="0">
                <a:latin typeface="Century Gothic" panose="020B0502020202020204" pitchFamily="34" charset="0"/>
              </a:rPr>
              <a:t>. В последующие десятилетия (1940-50 гг.) правительство Турции стимулировало развитие всего частного сектора, повышая пошлины на импорт товаров легкой промышленности, предоставляя программу кредитов предпринимателям и внедряя другие меры.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Получив кредиты от Всемирного банка реконструкции и развития и МВФ, в 1979 году Анкара поставила задачу создать собственные марки одежды и переместить предприятия легкой промышленности на юго-восток страны с менее дорогой рабочей силой. Благодаря этому резко возрос экспорт готовой турецкой одежды за рубеж. В 1995 году он составил около трети </a:t>
            </a:r>
            <a:r>
              <a:rPr lang="ru-RU" sz="1200" b="1" dirty="0">
                <a:latin typeface="Century Gothic" panose="020B0502020202020204" pitchFamily="34" charset="0"/>
              </a:rPr>
              <a:t>(29%) </a:t>
            </a:r>
            <a:r>
              <a:rPr lang="ru-RU" sz="1200" dirty="0">
                <a:latin typeface="Century Gothic" panose="020B0502020202020204" pitchFamily="34" charset="0"/>
              </a:rPr>
              <a:t>всего экспорта страны.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 90-е годы на Турцию приходилось </a:t>
            </a:r>
            <a:r>
              <a:rPr lang="ru-RU" sz="1200" b="1" dirty="0">
                <a:latin typeface="Century Gothic" panose="020B0502020202020204" pitchFamily="34" charset="0"/>
              </a:rPr>
              <a:t>3-4%</a:t>
            </a:r>
            <a:r>
              <a:rPr lang="ru-RU" sz="1200" dirty="0">
                <a:latin typeface="Century Gothic" panose="020B0502020202020204" pitchFamily="34" charset="0"/>
              </a:rPr>
              <a:t> всего мирового рынка одежды. Она стала одной из шести крупнейших экспортеров одежды в мире и вошла в топ-десятку мировых текстильных лидеров по объемам выработки пряжи и текстиля.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На сегодняшний день Турция — одна из ведущих стран с развитой текстильной промышленностью. Занимая 1-е место в Европе по производству хлопка, турецкая легкая промышленность не испытывает проблем с сырьем, превращая страну в одного из лидеров по производству </a:t>
            </a:r>
            <a:r>
              <a:rPr lang="ru-RU" sz="1200" dirty="0" smtClean="0">
                <a:latin typeface="Century Gothic" panose="020B0502020202020204" pitchFamily="34" charset="0"/>
              </a:rPr>
              <a:t>текстиля, в частности ковров.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</a:rPr>
              <a:t>99</a:t>
            </a:r>
            <a:r>
              <a:rPr lang="ru-RU" sz="1200" b="1" dirty="0">
                <a:latin typeface="Century Gothic" panose="020B0502020202020204" pitchFamily="34" charset="0"/>
              </a:rPr>
              <a:t>% </a:t>
            </a:r>
            <a:r>
              <a:rPr lang="ru-RU" sz="1200" dirty="0">
                <a:latin typeface="Century Gothic" panose="020B0502020202020204" pitchFamily="34" charset="0"/>
              </a:rPr>
              <a:t>всех ковров в Турции изготовлены вручную, особенно женщинами в их домах или на производстве. Доход страны от экспорта ковров в 2021 году составил </a:t>
            </a:r>
            <a:r>
              <a:rPr lang="ru-RU" sz="1200" b="1" dirty="0">
                <a:latin typeface="Century Gothic" panose="020B0502020202020204" pitchFamily="34" charset="0"/>
              </a:rPr>
              <a:t>$3,45 </a:t>
            </a:r>
            <a:r>
              <a:rPr lang="ru-RU" sz="1200" b="1" dirty="0" smtClean="0">
                <a:latin typeface="Century Gothic" panose="020B0502020202020204" pitchFamily="34" charset="0"/>
              </a:rPr>
              <a:t>млрд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Турция занимает первое место в мире по экспорту ковров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69" y="4469365"/>
            <a:ext cx="944819" cy="944819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rgbClr val="31B6F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10" y="2805481"/>
            <a:ext cx="893539" cy="8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59959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</a:rPr>
              <a:t>Лёгкая промышленность </a:t>
            </a:r>
            <a:r>
              <a:rPr lang="ru-RU" sz="2800" b="1" dirty="0" smtClean="0">
                <a:solidFill>
                  <a:srgbClr val="FF0000"/>
                </a:solidFill>
                <a:latin typeface="Linux Libertine"/>
              </a:rPr>
              <a:t>Турции</a:t>
            </a:r>
            <a:r>
              <a:rPr lang="ru-RU" sz="2800" b="1" dirty="0">
                <a:solidFill>
                  <a:srgbClr val="FF0000"/>
                </a:solidFill>
                <a:latin typeface="Linux Libertine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Linux Libertine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опыт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53" y="246184"/>
            <a:ext cx="1856870" cy="112434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5794"/>
              </p:ext>
            </p:extLst>
          </p:nvPr>
        </p:nvGraphicFramePr>
        <p:xfrm>
          <a:off x="887052" y="1708855"/>
          <a:ext cx="9900919" cy="4011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316">
                  <a:extLst>
                    <a:ext uri="{9D8B030D-6E8A-4147-A177-3AD203B41FA5}">
                      <a16:colId xmlns:a16="http://schemas.microsoft.com/office/drawing/2014/main" val="3890816578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3573337881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3893588887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2115371440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2890343909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4024064651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1737475408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157222818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3233844141"/>
                    </a:ext>
                  </a:extLst>
                </a:gridCol>
                <a:gridCol w="893316">
                  <a:extLst>
                    <a:ext uri="{9D8B030D-6E8A-4147-A177-3AD203B41FA5}">
                      <a16:colId xmlns:a16="http://schemas.microsoft.com/office/drawing/2014/main" val="815125094"/>
                    </a:ext>
                  </a:extLst>
                </a:gridCol>
                <a:gridCol w="967759">
                  <a:extLst>
                    <a:ext uri="{9D8B030D-6E8A-4147-A177-3AD203B41FA5}">
                      <a16:colId xmlns:a16="http://schemas.microsoft.com/office/drawing/2014/main" val="2162534996"/>
                    </a:ext>
                  </a:extLst>
                </a:gridCol>
              </a:tblGrid>
              <a:tr h="744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Микро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бизнес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Малый бизнес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Средний бизнес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Крупный бизнес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Количество рабочих мест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921594"/>
                  </a:ext>
                </a:extLst>
              </a:tr>
              <a:tr h="2766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Текстиль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11 921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69,8%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3 444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1 383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17 069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430 571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21098"/>
                  </a:ext>
                </a:extLst>
              </a:tr>
              <a:tr h="500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Готовая одежда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25 842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74,3%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6 509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2 159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34 791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579 474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19156"/>
                  </a:ext>
                </a:extLst>
              </a:tr>
              <a:tr h="744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effectLst/>
                        </a:rPr>
                        <a:t>Кожаные </a:t>
                      </a:r>
                      <a:r>
                        <a:rPr lang="ru-RU" sz="1100" b="0" u="none" strike="noStrike" dirty="0">
                          <a:effectLst/>
                        </a:rPr>
                        <a:t>изделия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5 222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79,8%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6 544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65 257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135954"/>
                  </a:ext>
                </a:extLst>
              </a:tr>
              <a:tr h="744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Легкая промышленность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42 985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73,6%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11 074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19,0%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3 725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58 404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1 075 302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3240"/>
                  </a:ext>
                </a:extLst>
              </a:tr>
              <a:tr h="500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Промышленность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216 500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79,1%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44 552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10 644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1 873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273 569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3 774 496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13774"/>
                  </a:ext>
                </a:extLst>
              </a:tr>
              <a:tr h="500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Все отрасли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1 651 965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87,3%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202 305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10,7%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32 162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5 080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1 891 512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14 314 313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51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13539" y="246184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Выводы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Лёгкая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6" y="27049"/>
            <a:ext cx="1037867" cy="10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7624" y="1204251"/>
            <a:ext cx="404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Для </a:t>
            </a:r>
            <a:r>
              <a:rPr lang="ru-RU" sz="1600" b="1" dirty="0" smtClean="0">
                <a:latin typeface="Century Gothic" panose="020B0502020202020204" pitchFamily="34" charset="0"/>
              </a:rPr>
              <a:t>создания конкурентной среды</a:t>
            </a:r>
            <a:r>
              <a:rPr lang="ru-RU" sz="1600" dirty="0" smtClean="0">
                <a:latin typeface="Century Gothic" panose="020B0502020202020204" pitchFamily="34" charset="0"/>
              </a:rPr>
              <a:t>, необходимы следующие условия:</a:t>
            </a:r>
          </a:p>
        </p:txBody>
      </p:sp>
      <p:pic>
        <p:nvPicPr>
          <p:cNvPr id="3076" name="Picture 4" descr="https://cdn-icons-png.flaticon.com/512/8262/82621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" y="3671475"/>
            <a:ext cx="1118175" cy="11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4469" y="2341603"/>
            <a:ext cx="350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Низкие </a:t>
            </a:r>
            <a:r>
              <a:rPr lang="ru-RU" b="1" dirty="0">
                <a:latin typeface="Century Gothic" panose="020B0502020202020204" pitchFamily="34" charset="0"/>
              </a:rPr>
              <a:t>затраты на рабочую </a:t>
            </a:r>
            <a:r>
              <a:rPr lang="ru-RU" b="1" dirty="0" smtClean="0">
                <a:latin typeface="Century Gothic" panose="020B0502020202020204" pitchFamily="34" charset="0"/>
              </a:rPr>
              <a:t>силу (субсидирование з/п)</a:t>
            </a:r>
            <a:endParaRPr lang="ru-RU" b="1" dirty="0"/>
          </a:p>
        </p:txBody>
      </p:sp>
      <p:pic>
        <p:nvPicPr>
          <p:cNvPr id="3078" name="Picture 6" descr="https://cdn-icons-png.flaticon.com/512/1968/19689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2176858"/>
            <a:ext cx="983675" cy="9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63356" y="3974683"/>
            <a:ext cx="350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Строительство крупных фабрик</a:t>
            </a:r>
            <a:endParaRPr lang="ru-RU" b="1" dirty="0"/>
          </a:p>
        </p:txBody>
      </p:sp>
      <p:pic>
        <p:nvPicPr>
          <p:cNvPr id="3082" name="Picture 10" descr="Money fre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5300593"/>
            <a:ext cx="983674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63356" y="5607764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Льготное кредитование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1087" y="1204251"/>
            <a:ext cx="391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</a:rPr>
              <a:t>Проблемы в </a:t>
            </a:r>
            <a:r>
              <a:rPr lang="ru-RU" sz="1600" b="1" dirty="0" smtClean="0">
                <a:latin typeface="Century Gothic" panose="020B0502020202020204" pitchFamily="34" charset="0"/>
              </a:rPr>
              <a:t>отрасли Казахстана: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30757" y="1064916"/>
            <a:ext cx="0" cy="5335884"/>
          </a:xfrm>
          <a:prstGeom prst="line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711088" y="2249272"/>
            <a:ext cx="522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Зависимость от импорта сырья. </a:t>
            </a:r>
            <a:r>
              <a:rPr lang="ru-RU" sz="1600" dirty="0" smtClean="0">
                <a:latin typeface="Century Gothic" panose="020B0502020202020204" pitchFamily="34" charset="0"/>
              </a:rPr>
              <a:t>Большая </a:t>
            </a:r>
            <a:r>
              <a:rPr lang="ru-RU" sz="1600" dirty="0">
                <a:latin typeface="Century Gothic" panose="020B0502020202020204" pitchFamily="34" charset="0"/>
              </a:rPr>
              <a:t>часть сырья и материалов, </a:t>
            </a:r>
            <a:r>
              <a:rPr lang="ru-RU" sz="1600" dirty="0" smtClean="0">
                <a:latin typeface="Century Gothic" panose="020B0502020202020204" pitchFamily="34" charset="0"/>
              </a:rPr>
              <a:t>используемого </a:t>
            </a:r>
            <a:r>
              <a:rPr lang="ru-RU" sz="1600" dirty="0">
                <a:latin typeface="Century Gothic" panose="020B0502020202020204" pitchFamily="34" charset="0"/>
              </a:rPr>
              <a:t>в </a:t>
            </a:r>
            <a:r>
              <a:rPr lang="ru-RU" sz="1600" dirty="0" smtClean="0">
                <a:latin typeface="Century Gothic" panose="020B0502020202020204" pitchFamily="34" charset="0"/>
              </a:rPr>
              <a:t>производстве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ru-RU" sz="1600" dirty="0" smtClean="0">
                <a:latin typeface="Century Gothic" panose="020B0502020202020204" pitchFamily="34" charset="0"/>
              </a:rPr>
              <a:t>поставляется </a:t>
            </a:r>
            <a:r>
              <a:rPr lang="ru-RU" sz="1600" dirty="0">
                <a:latin typeface="Century Gothic" panose="020B0502020202020204" pitchFamily="34" charset="0"/>
              </a:rPr>
              <a:t>из других </a:t>
            </a:r>
            <a:r>
              <a:rPr lang="ru-RU" sz="1600" dirty="0" smtClean="0">
                <a:latin typeface="Century Gothic" panose="020B0502020202020204" pitchFamily="34" charset="0"/>
              </a:rPr>
              <a:t>стран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03277" y="4045896"/>
            <a:ext cx="5224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Дороговизна производства и отсутствие </a:t>
            </a:r>
            <a:r>
              <a:rPr lang="ru-RU" sz="1600" dirty="0" smtClean="0">
                <a:latin typeface="Century Gothic" panose="020B0502020202020204" pitchFamily="34" charset="0"/>
              </a:rPr>
              <a:t>оборудования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1087" y="5523562"/>
            <a:ext cx="3956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Теневой импорт продукции лёгкой </a:t>
            </a:r>
            <a:r>
              <a:rPr lang="ru-RU" sz="1600" dirty="0" smtClean="0">
                <a:latin typeface="Century Gothic" panose="020B0502020202020204" pitchFamily="34" charset="0"/>
              </a:rPr>
              <a:t>промышленности</a:t>
            </a:r>
            <a:endParaRPr lang="ru-RU" sz="1600" dirty="0"/>
          </a:p>
        </p:txBody>
      </p:sp>
      <p:pic>
        <p:nvPicPr>
          <p:cNvPr id="3084" name="Picture 12" descr="https://cdn-icons-png.flaticon.com/512/5798/57989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2172091"/>
            <a:ext cx="985357" cy="9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dn-icons-png.flaticon.com/512/2344/23445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8" y="3874781"/>
            <a:ext cx="916821" cy="9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-icons-png.flaticon.com/512/4249/42491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20" y="5353633"/>
            <a:ext cx="924631" cy="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8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13539" y="246184"/>
            <a:ext cx="7754815" cy="59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00"/>
                </a:solidFill>
                <a:latin typeface="Linux Libertine"/>
              </a:rPr>
              <a:t>Выводы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Лёгкая </a:t>
            </a: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cdn-icons-png.flaticon.com/512/6863/68638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2" y="246184"/>
            <a:ext cx="1419732" cy="14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3538" y="1204251"/>
            <a:ext cx="811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 Gothic" panose="020B0502020202020204" pitchFamily="34" charset="0"/>
              </a:rPr>
              <a:t>Для развития легкой промышленности в РК предлагается: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538" y="2024384"/>
            <a:ext cx="8110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Создания </a:t>
            </a:r>
            <a:r>
              <a:rPr lang="ru-RU" sz="1600" b="1" dirty="0">
                <a:latin typeface="Century Gothic" panose="020B0502020202020204" pitchFamily="34" charset="0"/>
              </a:rPr>
              <a:t>специальных экономических зон производства готовой продукции в регионах с низкой стоимостью труда </a:t>
            </a:r>
            <a:r>
              <a:rPr lang="ru-RU" sz="1600" dirty="0">
                <a:latin typeface="Century Gothic" panose="020B0502020202020204" pitchFamily="34" charset="0"/>
              </a:rPr>
              <a:t>с полной производственной цепочкой, в том числе за счёт предоставления налоговых льгот для резидентов кластера, субсидий по кредитам на реализацию проектов по развитию производства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cdn-icons-png.flaticon.com/512/836/8362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8" y="2168301"/>
            <a:ext cx="1046537" cy="10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3538" y="3795380"/>
            <a:ext cx="811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Создание отдельного направления/программы </a:t>
            </a:r>
            <a:r>
              <a:rPr lang="ru-RU" sz="1600" dirty="0" smtClean="0">
                <a:latin typeface="Century Gothic" panose="020B0502020202020204" pitchFamily="34" charset="0"/>
              </a:rPr>
              <a:t>на поддержку легкой промышленности аналогично </a:t>
            </a:r>
            <a:r>
              <a:rPr lang="ru-RU" sz="1600" b="1" dirty="0" smtClean="0">
                <a:latin typeface="Century Gothic" panose="020B0502020202020204" pitchFamily="34" charset="0"/>
              </a:rPr>
              <a:t>ЭПВ</a:t>
            </a:r>
            <a:r>
              <a:rPr lang="ru-RU" sz="1600" dirty="0" smtClean="0">
                <a:latin typeface="Century Gothic" panose="020B0502020202020204" pitchFamily="34" charset="0"/>
              </a:rPr>
              <a:t> и </a:t>
            </a:r>
            <a:r>
              <a:rPr lang="ru-RU" sz="1600" b="1" dirty="0" smtClean="0">
                <a:latin typeface="Century Gothic" panose="020B0502020202020204" pitchFamily="34" charset="0"/>
              </a:rPr>
              <a:t>траншам НФ РК, </a:t>
            </a:r>
            <a:r>
              <a:rPr lang="ru-RU" sz="1600" dirty="0" smtClean="0">
                <a:latin typeface="Century Gothic" panose="020B0502020202020204" pitchFamily="34" charset="0"/>
              </a:rPr>
              <a:t>с условием направления выделенных средств на инвестиционные проекты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100" name="Picture 4" descr="https://cdn-icons-png.flaticon.com/512/2936/29367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8" y="3717223"/>
            <a:ext cx="1047797" cy="10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3538" y="4963730"/>
            <a:ext cx="8110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Уменьшить административные барьеры, </a:t>
            </a:r>
            <a:r>
              <a:rPr lang="ru-RU" sz="1600" dirty="0" smtClean="0">
                <a:latin typeface="Century Gothic" panose="020B0502020202020204" pitchFamily="34" charset="0"/>
              </a:rPr>
              <a:t>создать дополнительные </a:t>
            </a:r>
            <a:r>
              <a:rPr lang="ru-RU" sz="1600" dirty="0">
                <a:latin typeface="Century Gothic" panose="020B0502020202020204" pitchFamily="34" charset="0"/>
              </a:rPr>
              <a:t>меры стимулирования граждан и предпринимателей для добровольного выхода из теневой экономики, </a:t>
            </a:r>
            <a:r>
              <a:rPr lang="ru-RU" sz="1600" dirty="0" smtClean="0">
                <a:latin typeface="Century Gothic" panose="020B0502020202020204" pitchFamily="34" charset="0"/>
              </a:rPr>
              <a:t>совершенствование </a:t>
            </a:r>
            <a:r>
              <a:rPr lang="ru-RU" sz="1600" dirty="0">
                <a:latin typeface="Century Gothic" panose="020B0502020202020204" pitchFamily="34" charset="0"/>
              </a:rPr>
              <a:t>таможенного </a:t>
            </a:r>
            <a:r>
              <a:rPr lang="ru-RU" sz="1600" dirty="0" smtClean="0">
                <a:latin typeface="Century Gothic" panose="020B0502020202020204" pitchFamily="34" charset="0"/>
              </a:rPr>
              <a:t>администрирования, чтобы </a:t>
            </a:r>
            <a:r>
              <a:rPr lang="ru-RU" sz="1600" b="1" dirty="0" smtClean="0">
                <a:latin typeface="Century Gothic" panose="020B0502020202020204" pitchFamily="34" charset="0"/>
              </a:rPr>
              <a:t>снизить объемы ввоза нелегальной и контрафактной продукции, </a:t>
            </a:r>
            <a:r>
              <a:rPr lang="ru-RU" sz="1600" dirty="0" smtClean="0">
                <a:latin typeface="Century Gothic" panose="020B0502020202020204" pitchFamily="34" charset="0"/>
              </a:rPr>
              <a:t>для развития добросовестной конкуренции на рынке товаров легкой промышленности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cdn-icons-png.flaticon.com/512/7417/74177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1" y="5266145"/>
            <a:ext cx="964830" cy="9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2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6333" y="2193593"/>
            <a:ext cx="8952021" cy="9541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Информация подготовлена </a:t>
            </a:r>
          </a:p>
          <a:p>
            <a:pPr algn="ctr"/>
            <a:r>
              <a:rPr lang="ru-RU" sz="2800" b="1" dirty="0" smtClean="0"/>
              <a:t>аналитической службой Фонда </a:t>
            </a:r>
            <a:r>
              <a:rPr lang="ru-RU" sz="2800" b="1" dirty="0"/>
              <a:t>«Даму»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3846" y="3552760"/>
            <a:ext cx="8955716" cy="7386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400" dirty="0" smtClean="0"/>
              <a:t>Куратор Департамента </a:t>
            </a:r>
            <a:r>
              <a:rPr lang="ru-RU" altLang="ru-RU" sz="1400" b="1" dirty="0"/>
              <a:t>– </a:t>
            </a:r>
            <a:r>
              <a:rPr lang="ru-RU" altLang="ru-RU" sz="1400" b="1" dirty="0" smtClean="0"/>
              <a:t>Сарсекеев Фархат Кайнарович (вн. </a:t>
            </a:r>
            <a:r>
              <a:rPr lang="ru-RU" altLang="ru-RU" sz="1400" b="1" dirty="0"/>
              <a:t>1002) (Заместитель Председателя Правления </a:t>
            </a:r>
            <a:r>
              <a:rPr lang="ru-RU" altLang="ru-RU" sz="1400" b="1" dirty="0" smtClean="0"/>
              <a:t>)</a:t>
            </a:r>
          </a:p>
          <a:p>
            <a:pPr algn="just"/>
            <a:r>
              <a:rPr lang="ru-RU" altLang="ru-RU" sz="1400" dirty="0" smtClean="0"/>
              <a:t>Директор Департамента </a:t>
            </a:r>
            <a:r>
              <a:rPr lang="ru-RU" altLang="ru-RU" sz="1400" b="1" dirty="0" smtClean="0"/>
              <a:t>– Нурсеитова Айгуль Муратбековна (вн</a:t>
            </a:r>
            <a:r>
              <a:rPr lang="ru-RU" altLang="ru-RU" sz="1400" b="1" dirty="0"/>
              <a:t>. </a:t>
            </a:r>
            <a:r>
              <a:rPr lang="ru-RU" altLang="ru-RU" sz="1400" b="1" dirty="0" smtClean="0"/>
              <a:t>1701)</a:t>
            </a:r>
          </a:p>
          <a:p>
            <a:pPr algn="just"/>
            <a:r>
              <a:rPr lang="ru-RU" altLang="ru-RU" sz="1400" dirty="0" smtClean="0"/>
              <a:t>Менеджер </a:t>
            </a:r>
            <a:r>
              <a:rPr lang="ru-RU" altLang="ru-RU" sz="1400" b="1" smtClean="0"/>
              <a:t>– Сатаев Азамат </a:t>
            </a:r>
            <a:r>
              <a:rPr lang="ru-RU" altLang="ru-RU" sz="1400" b="1" dirty="0"/>
              <a:t>Мураталиевич </a:t>
            </a:r>
            <a:r>
              <a:rPr lang="ru-RU" altLang="ru-RU" sz="1400" b="1" dirty="0" smtClean="0"/>
              <a:t>(вн. 1703) 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4179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36" y="1273076"/>
            <a:ext cx="4350996" cy="44273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66324" y="1830323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4"/>
                </a:lnTo>
                <a:lnTo>
                  <a:pt x="409956" y="161544"/>
                </a:lnTo>
                <a:lnTo>
                  <a:pt x="409956" y="0"/>
                </a:lnTo>
                <a:close/>
              </a:path>
            </a:pathLst>
          </a:custGeom>
          <a:solidFill>
            <a:srgbClr val="3A63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66324" y="2258567"/>
            <a:ext cx="410209" cy="163195"/>
          </a:xfrm>
          <a:custGeom>
            <a:avLst/>
            <a:gdLst/>
            <a:ahLst/>
            <a:cxnLst/>
            <a:rect l="l" t="t" r="r" b="b"/>
            <a:pathLst>
              <a:path w="410210" h="163194">
                <a:moveTo>
                  <a:pt x="409956" y="0"/>
                </a:moveTo>
                <a:lnTo>
                  <a:pt x="0" y="0"/>
                </a:lnTo>
                <a:lnTo>
                  <a:pt x="0" y="163067"/>
                </a:lnTo>
                <a:lnTo>
                  <a:pt x="409956" y="163067"/>
                </a:lnTo>
                <a:lnTo>
                  <a:pt x="40995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66324" y="2686811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4"/>
                </a:lnTo>
                <a:lnTo>
                  <a:pt x="409956" y="161544"/>
                </a:lnTo>
                <a:lnTo>
                  <a:pt x="40995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66324" y="3115055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4"/>
                </a:lnTo>
                <a:lnTo>
                  <a:pt x="409956" y="161544"/>
                </a:lnTo>
                <a:lnTo>
                  <a:pt x="409956" y="0"/>
                </a:lnTo>
                <a:close/>
              </a:path>
            </a:pathLst>
          </a:custGeom>
          <a:solidFill>
            <a:srgbClr val="E1AA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66324" y="3541776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4"/>
                </a:lnTo>
                <a:lnTo>
                  <a:pt x="409956" y="161544"/>
                </a:lnTo>
                <a:lnTo>
                  <a:pt x="409956" y="0"/>
                </a:lnTo>
                <a:close/>
              </a:path>
            </a:pathLst>
          </a:custGeom>
          <a:solidFill>
            <a:srgbClr val="5088B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966324" y="3968496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3"/>
                </a:lnTo>
                <a:lnTo>
                  <a:pt x="409956" y="161543"/>
                </a:lnTo>
                <a:lnTo>
                  <a:pt x="409956" y="0"/>
                </a:lnTo>
                <a:close/>
              </a:path>
            </a:pathLst>
          </a:custGeom>
          <a:solidFill>
            <a:srgbClr val="6199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66324" y="4396740"/>
            <a:ext cx="410209" cy="163195"/>
          </a:xfrm>
          <a:custGeom>
            <a:avLst/>
            <a:gdLst/>
            <a:ahLst/>
            <a:cxnLst/>
            <a:rect l="l" t="t" r="r" b="b"/>
            <a:pathLst>
              <a:path w="410210" h="163195">
                <a:moveTo>
                  <a:pt x="409956" y="0"/>
                </a:moveTo>
                <a:lnTo>
                  <a:pt x="0" y="0"/>
                </a:lnTo>
                <a:lnTo>
                  <a:pt x="0" y="163068"/>
                </a:lnTo>
                <a:lnTo>
                  <a:pt x="409956" y="163068"/>
                </a:lnTo>
                <a:lnTo>
                  <a:pt x="409956" y="0"/>
                </a:lnTo>
                <a:close/>
              </a:path>
            </a:pathLst>
          </a:custGeom>
          <a:solidFill>
            <a:srgbClr val="8FA1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66324" y="6288023"/>
            <a:ext cx="410209" cy="161925"/>
          </a:xfrm>
          <a:custGeom>
            <a:avLst/>
            <a:gdLst/>
            <a:ahLst/>
            <a:cxnLst/>
            <a:rect l="l" t="t" r="r" b="b"/>
            <a:pathLst>
              <a:path w="410210" h="161925">
                <a:moveTo>
                  <a:pt x="409956" y="0"/>
                </a:moveTo>
                <a:lnTo>
                  <a:pt x="0" y="0"/>
                </a:lnTo>
                <a:lnTo>
                  <a:pt x="0" y="161544"/>
                </a:lnTo>
                <a:lnTo>
                  <a:pt x="409956" y="161544"/>
                </a:lnTo>
                <a:lnTo>
                  <a:pt x="40995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953752" y="708036"/>
            <a:ext cx="6257290" cy="586801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95"/>
              </a:spcBef>
            </a:pPr>
            <a:endParaRPr lang="ru-RU" sz="1800" b="1" spc="-3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195"/>
              </a:spcBef>
            </a:pPr>
            <a:r>
              <a:rPr sz="1800" b="1" spc="-35" dirty="0" smtClean="0">
                <a:solidFill>
                  <a:srgbClr val="001F5F"/>
                </a:solidFill>
                <a:latin typeface="Arial"/>
                <a:cs typeface="Arial"/>
              </a:rPr>
              <a:t>ОБРАБАТЫВАЮЩАЯ</a:t>
            </a:r>
            <a:r>
              <a:rPr sz="1800" b="1" spc="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ПРОМЫШЛЕННОСТЬ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 Black"/>
                <a:cs typeface="Arial Black"/>
              </a:rPr>
              <a:t>11 596,9</a:t>
            </a:r>
            <a:endParaRPr sz="2000" dirty="0">
              <a:latin typeface="Arial Black"/>
              <a:cs typeface="Arial Black"/>
            </a:endParaRPr>
          </a:p>
          <a:p>
            <a:pPr marL="487045">
              <a:lnSpc>
                <a:spcPct val="100000"/>
              </a:lnSpc>
              <a:spcBef>
                <a:spcPts val="1795"/>
              </a:spcBef>
              <a:tabLst>
                <a:tab pos="4390390" algn="l"/>
              </a:tabLst>
            </a:pPr>
            <a:r>
              <a:rPr lang="ru-RU" b="1" spc="-15" dirty="0" smtClean="0">
                <a:solidFill>
                  <a:srgbClr val="001F5F"/>
                </a:solidFill>
                <a:latin typeface="Arial"/>
                <a:cs typeface="Arial"/>
              </a:rPr>
              <a:t>Металлургическое</a:t>
            </a:r>
            <a:r>
              <a:rPr lang="ru-RU" dirty="0" smtClean="0"/>
              <a:t> </a:t>
            </a:r>
            <a:r>
              <a:rPr lang="ru-RU" b="1" spc="-15" dirty="0">
                <a:solidFill>
                  <a:srgbClr val="001F5F"/>
                </a:solidFill>
                <a:latin typeface="Arial"/>
                <a:cs typeface="Arial"/>
              </a:rPr>
              <a:t>производство</a:t>
            </a:r>
            <a:r>
              <a:rPr lang="ru-RU" dirty="0"/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5</a:t>
            </a:r>
            <a:r>
              <a:rPr sz="2700" spc="-60" baseline="-6172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2700" spc="-7" baseline="-6172" dirty="0">
                <a:solidFill>
                  <a:srgbClr val="00AF50"/>
                </a:solidFill>
                <a:latin typeface="Arial Black"/>
                <a:cs typeface="Arial Black"/>
              </a:rPr>
              <a:t>433,5</a:t>
            </a:r>
            <a:endParaRPr sz="2700" baseline="-6172" dirty="0">
              <a:latin typeface="Arial Black"/>
              <a:cs typeface="Arial Black"/>
            </a:endParaRPr>
          </a:p>
          <a:p>
            <a:pPr marL="48704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Машиностроение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1</a:t>
            </a:r>
            <a:r>
              <a:rPr sz="2700" spc="-52" baseline="-6172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583,6</a:t>
            </a:r>
            <a:endParaRPr sz="2700" baseline="-6172" dirty="0">
              <a:latin typeface="Arial Black"/>
              <a:cs typeface="Arial Black"/>
            </a:endParaRPr>
          </a:p>
          <a:p>
            <a:pPr marL="487045">
              <a:lnSpc>
                <a:spcPct val="100000"/>
              </a:lnSpc>
              <a:spcBef>
                <a:spcPts val="12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Производство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строй.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материалов</a:t>
            </a:r>
            <a:r>
              <a:rPr sz="1800" b="1" spc="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579,9</a:t>
            </a:r>
            <a:endParaRPr sz="2700" baseline="-6172" dirty="0">
              <a:latin typeface="Arial Black"/>
              <a:cs typeface="Arial Black"/>
            </a:endParaRPr>
          </a:p>
          <a:p>
            <a:pPr marL="487045" marR="1138555">
              <a:lnSpc>
                <a:spcPct val="1557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Химическая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промышленность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494,1 </a:t>
            </a:r>
            <a:r>
              <a:rPr sz="2700" spc="7" baseline="-6172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Готовые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металлические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изд.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189,3 </a:t>
            </a:r>
            <a:r>
              <a:rPr sz="2700" spc="7" baseline="-6172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Резиновые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пластмассовые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изд.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7716" dirty="0">
                <a:solidFill>
                  <a:srgbClr val="00AF50"/>
                </a:solidFill>
                <a:latin typeface="Arial Black"/>
                <a:cs typeface="Arial Black"/>
              </a:rPr>
              <a:t>215,1 </a:t>
            </a:r>
            <a:r>
              <a:rPr sz="2700" spc="-885" baseline="-7716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Прочие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отрасли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МИИР</a:t>
            </a:r>
            <a:endParaRPr sz="1800" dirty="0">
              <a:latin typeface="Arial"/>
              <a:cs typeface="Arial"/>
            </a:endParaRPr>
          </a:p>
          <a:p>
            <a:pPr marL="627380" indent="-140970">
              <a:lnSpc>
                <a:spcPct val="100000"/>
              </a:lnSpc>
              <a:spcBef>
                <a:spcPts val="930"/>
              </a:spcBef>
              <a:buChar char="-"/>
              <a:tabLst>
                <a:tab pos="628015" algn="l"/>
              </a:tabLst>
            </a:pP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легкая</a:t>
            </a:r>
            <a:r>
              <a:rPr sz="18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Arial"/>
                <a:cs typeface="Arial"/>
              </a:rPr>
              <a:t>промышленность</a:t>
            </a:r>
            <a:r>
              <a:rPr sz="18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6172" dirty="0">
                <a:solidFill>
                  <a:srgbClr val="00AF50"/>
                </a:solidFill>
                <a:latin typeface="Arial Black"/>
                <a:cs typeface="Arial Black"/>
              </a:rPr>
              <a:t>84,4</a:t>
            </a:r>
            <a:endParaRPr sz="2700" baseline="-6172" dirty="0">
              <a:latin typeface="Arial Black"/>
              <a:cs typeface="Arial Black"/>
            </a:endParaRPr>
          </a:p>
          <a:p>
            <a:pPr marL="627380" indent="-140970">
              <a:lnSpc>
                <a:spcPct val="100000"/>
              </a:lnSpc>
              <a:spcBef>
                <a:spcPts val="715"/>
              </a:spcBef>
              <a:buChar char="-"/>
              <a:tabLst>
                <a:tab pos="628015" algn="l"/>
              </a:tabLst>
            </a:pPr>
            <a:r>
              <a:rPr sz="1800" i="1" spc="-10" dirty="0">
                <a:solidFill>
                  <a:srgbClr val="001F5F"/>
                </a:solidFill>
                <a:latin typeface="Arial"/>
                <a:cs typeface="Arial"/>
              </a:rPr>
              <a:t>бумаги</a:t>
            </a:r>
            <a:r>
              <a:rPr sz="18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Arial"/>
                <a:cs typeface="Arial"/>
              </a:rPr>
              <a:t>бумажная</a:t>
            </a:r>
            <a:r>
              <a:rPr sz="18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Arial"/>
                <a:cs typeface="Arial"/>
              </a:rPr>
              <a:t>продукция</a:t>
            </a:r>
            <a:r>
              <a:rPr sz="1800" i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4629" dirty="0">
                <a:solidFill>
                  <a:srgbClr val="00AF50"/>
                </a:solidFill>
                <a:latin typeface="Arial Black"/>
                <a:cs typeface="Arial Black"/>
              </a:rPr>
              <a:t>64,2</a:t>
            </a:r>
            <a:endParaRPr sz="2700" baseline="-4629" dirty="0">
              <a:latin typeface="Arial Black"/>
              <a:cs typeface="Arial Black"/>
            </a:endParaRPr>
          </a:p>
          <a:p>
            <a:pPr marL="627380" indent="-140970">
              <a:lnSpc>
                <a:spcPct val="100000"/>
              </a:lnSpc>
              <a:spcBef>
                <a:spcPts val="740"/>
              </a:spcBef>
              <a:buChar char="-"/>
              <a:tabLst>
                <a:tab pos="628015" algn="l"/>
              </a:tabLst>
            </a:pPr>
            <a:r>
              <a:rPr sz="1800" i="1" spc="-15" dirty="0">
                <a:solidFill>
                  <a:srgbClr val="001F5F"/>
                </a:solidFill>
                <a:latin typeface="Arial"/>
                <a:cs typeface="Arial"/>
              </a:rPr>
              <a:t>производство</a:t>
            </a:r>
            <a:r>
              <a:rPr sz="18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1F5F"/>
                </a:solidFill>
                <a:latin typeface="Arial"/>
                <a:cs typeface="Arial"/>
              </a:rPr>
              <a:t>мебели</a:t>
            </a:r>
            <a:r>
              <a:rPr sz="18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4629" dirty="0">
                <a:solidFill>
                  <a:srgbClr val="00AF50"/>
                </a:solidFill>
                <a:latin typeface="Arial Black"/>
                <a:cs typeface="Arial Black"/>
              </a:rPr>
              <a:t>35,9</a:t>
            </a:r>
            <a:endParaRPr sz="2700" baseline="-4629" dirty="0">
              <a:latin typeface="Arial Black"/>
              <a:cs typeface="Arial Black"/>
            </a:endParaRPr>
          </a:p>
          <a:p>
            <a:pPr marL="627380" indent="-140970">
              <a:lnSpc>
                <a:spcPct val="100000"/>
              </a:lnSpc>
              <a:spcBef>
                <a:spcPts val="730"/>
              </a:spcBef>
              <a:buChar char="-"/>
              <a:tabLst>
                <a:tab pos="628015" algn="l"/>
              </a:tabLst>
            </a:pPr>
            <a:r>
              <a:rPr sz="1800" i="1" spc="-10" dirty="0">
                <a:solidFill>
                  <a:srgbClr val="001F5F"/>
                </a:solidFill>
                <a:latin typeface="Arial"/>
                <a:cs typeface="Arial"/>
              </a:rPr>
              <a:t>деревянные</a:t>
            </a:r>
            <a:r>
              <a:rPr sz="18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Arial"/>
                <a:cs typeface="Arial"/>
              </a:rPr>
              <a:t>проб-е</a:t>
            </a:r>
            <a:r>
              <a:rPr sz="18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Arial"/>
                <a:cs typeface="Arial"/>
              </a:rPr>
              <a:t>изд.</a:t>
            </a:r>
            <a:r>
              <a:rPr sz="1800" i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-4629" dirty="0">
                <a:solidFill>
                  <a:srgbClr val="00AF50"/>
                </a:solidFill>
                <a:latin typeface="Arial Black"/>
                <a:cs typeface="Arial Black"/>
              </a:rPr>
              <a:t>17,1</a:t>
            </a:r>
            <a:endParaRPr sz="2700" baseline="-4629" dirty="0">
              <a:latin typeface="Arial Black"/>
              <a:cs typeface="Arial Black"/>
            </a:endParaRPr>
          </a:p>
          <a:p>
            <a:pPr marL="487045">
              <a:lnSpc>
                <a:spcPct val="100000"/>
              </a:lnSpc>
              <a:spcBef>
                <a:spcPts val="99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Отрасли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МЭ,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МСХ,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МЗ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00AF50"/>
                </a:solidFill>
                <a:latin typeface="Arial Black"/>
                <a:cs typeface="Arial Black"/>
              </a:rPr>
              <a:t>2</a:t>
            </a:r>
            <a:r>
              <a:rPr sz="2700" spc="-15" baseline="1543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2700" spc="-7" baseline="1543" dirty="0">
                <a:solidFill>
                  <a:srgbClr val="00AF50"/>
                </a:solidFill>
                <a:latin typeface="Arial Black"/>
                <a:cs typeface="Arial Black"/>
              </a:rPr>
              <a:t>899,8</a:t>
            </a:r>
            <a:endParaRPr sz="2700" baseline="1543" dirty="0">
              <a:latin typeface="Arial Black"/>
              <a:cs typeface="Arial Black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13539" y="118168"/>
            <a:ext cx="7754815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Структура обрабатывающей промышленности </a:t>
            </a:r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(</a:t>
            </a:r>
            <a:r>
              <a:rPr lang="ru-RU" sz="2800" b="1" dirty="0">
                <a:latin typeface="Arial Narrow" panose="020B0606020202030204" pitchFamily="34" charset="0"/>
              </a:rPr>
              <a:t>7 мес. 2022 г</a:t>
            </a:r>
            <a:r>
              <a:rPr lang="ru-RU" sz="2800" b="1" dirty="0" smtClean="0">
                <a:latin typeface="Arial Narrow" panose="020B0606020202030204" pitchFamily="34" charset="0"/>
              </a:rPr>
              <a:t>.), </a:t>
            </a:r>
            <a:r>
              <a:rPr lang="ru-RU" sz="2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трлн тенге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1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11816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Какие инструменты поддержки мы предлагаем 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для проектов в легкой промышленности?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3541" y="1509649"/>
            <a:ext cx="3332606" cy="830112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Финансирование через обусловленное размещение средств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11656" y="1509649"/>
            <a:ext cx="3332606" cy="830112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Субсидирование ставки вознаграждения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13539" y="2393742"/>
            <a:ext cx="6730721" cy="830112"/>
          </a:xfrm>
          <a:prstGeom prst="rect">
            <a:avLst/>
          </a:prstGeom>
          <a:solidFill>
            <a:srgbClr val="D9EFFF"/>
          </a:solidFill>
          <a:ln w="25400" cap="flat" cmpd="sng" algn="ctr">
            <a:noFill/>
            <a:prstDash val="solid"/>
          </a:ln>
          <a:effectLst/>
        </p:spPr>
        <p:txBody>
          <a:bodyPr lIns="360000" tIns="360000" rIns="360000" bIns="360000" anchor="ctr" anchorCtr="0"/>
          <a:lstStyle/>
          <a:p>
            <a:pPr lvl="0"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Частичное</a:t>
            </a:r>
            <a:r>
              <a:rPr lang="en-US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Century Gothic"/>
                <a:cs typeface="Arial" pitchFamily="34" charset="0"/>
              </a:rPr>
              <a:t>гарантирование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кредитов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3539" y="3660364"/>
            <a:ext cx="6730721" cy="15121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79200" tIns="38963" rIns="79200" bIns="38963" anchor="ctr" anchorCtr="0"/>
          <a:lstStyle/>
          <a:p>
            <a:pPr marL="0" marR="0" lvl="0" indent="0" algn="ctr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К отраслям легкой промышленности относятся следующие подотрасли согласно ОКЭД:</a:t>
            </a:r>
          </a:p>
          <a:p>
            <a:pPr marL="0" marR="0" lvl="0" indent="0" algn="ctr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  <a:p>
            <a:pPr marL="228600" marR="0" lvl="0" indent="-228600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13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, Производство текстильных изделий</a:t>
            </a:r>
          </a:p>
          <a:p>
            <a:pPr marL="228600" marR="0" lvl="0" indent="-228600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14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, Производство одежды</a:t>
            </a:r>
          </a:p>
          <a:p>
            <a:pPr marL="228600" marR="0" lvl="0" indent="-228600" defTabSz="669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15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, Производство кожаной и относящейся к ней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498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118168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К отраслям легкой промышленности </a:t>
            </a:r>
            <a:r>
              <a:rPr lang="ru-RU" sz="2800" b="1" dirty="0" smtClean="0">
                <a:latin typeface="Arial Narrow" panose="020B0606020202030204" pitchFamily="34" charset="0"/>
              </a:rPr>
              <a:t>относятся</a:t>
            </a: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95104"/>
              </p:ext>
            </p:extLst>
          </p:nvPr>
        </p:nvGraphicFramePr>
        <p:xfrm>
          <a:off x="1070044" y="1279497"/>
          <a:ext cx="9591471" cy="4965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5658">
                  <a:extLst>
                    <a:ext uri="{9D8B030D-6E8A-4147-A177-3AD203B41FA5}">
                      <a16:colId xmlns:a16="http://schemas.microsoft.com/office/drawing/2014/main" val="3341905001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2839493531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val="4199521663"/>
                    </a:ext>
                  </a:extLst>
                </a:gridCol>
                <a:gridCol w="2519464">
                  <a:extLst>
                    <a:ext uri="{9D8B030D-6E8A-4147-A177-3AD203B41FA5}">
                      <a16:colId xmlns:a16="http://schemas.microsoft.com/office/drawing/2014/main" val="1535578382"/>
                    </a:ext>
                  </a:extLst>
                </a:gridCol>
              </a:tblGrid>
              <a:tr h="3086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Производство промышленной продукции в натуральном выражении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Произведено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продукции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Изменение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объема промышленной продукции из натуральных показателей, </a:t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2021 г. в процентах к 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 г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423646401"/>
                  </a:ext>
                </a:extLst>
              </a:tr>
              <a:tr h="1997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33110"/>
                  </a:ext>
                </a:extLst>
              </a:tr>
              <a:tr h="95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Текстиль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7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26536835"/>
                  </a:ext>
                </a:extLst>
              </a:tr>
              <a:tr h="95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Хлопок, кардо- и гребнечесаный,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тонн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54 436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74 537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73,0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807373491"/>
                  </a:ext>
                </a:extLst>
              </a:tr>
              <a:tr h="1122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Ткани хлопчатобумажные,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тыс.кв.м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20 542,0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22 109,0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92,9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438869386"/>
                  </a:ext>
                </a:extLst>
              </a:tr>
              <a:tr h="2693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Изделия текстильные готовые, кроме одежды, для домашнего хозяйства,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12 448,5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15 656,9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79,5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661546351"/>
                  </a:ext>
                </a:extLst>
              </a:tr>
              <a:tr h="95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Белье постельное,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7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8 859,1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8 129,4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109,0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377157549"/>
                  </a:ext>
                </a:extLst>
              </a:tr>
              <a:tr h="2806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Материалы нетканые и изделия из материалов нетканых, кроме одежды,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тыс.кв.м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4 447,7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4 255,8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80070025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Фетр и войлок, в том числе с покрытием, пропитанные или ламинированные,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402 136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283 763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141,7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4066407253"/>
                  </a:ext>
                </a:extLst>
              </a:tr>
              <a:tr h="16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Обувь валяная и фетровая,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тыс.пар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53,2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33,3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159,8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1898274037"/>
                  </a:ext>
                </a:extLst>
              </a:tr>
              <a:tr h="95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Одежда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7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1236352051"/>
                  </a:ext>
                </a:extLst>
              </a:tr>
              <a:tr h="16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Одежда верхняя трикотажная машинного или ручного вязания,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146 261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126 328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115,8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43305236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Одежда верхняя прочая, кроме трикотажной, мужская или для мальчиков,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211 458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176 061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120,1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508065105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Одежда верхняя прочая, кроме трикотажной, женская или для девочек,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162 474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184 924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87,9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736717622"/>
                  </a:ext>
                </a:extLst>
              </a:tr>
              <a:tr h="1795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Одежда и аксессуары одежды для грудных детей, трикотажные,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65 250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22 433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290,9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798556509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Шляпы и уборы головные,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1 477 493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1 282 686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115,2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729435971"/>
                  </a:ext>
                </a:extLst>
              </a:tr>
              <a:tr h="2806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Предметы одежды, аксессуары одежды и изделия прочие из меха натурального (кроме уборов головных),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242 223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338 660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71,5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944230431"/>
                  </a:ext>
                </a:extLst>
              </a:tr>
              <a:tr h="16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Носки трикотажные машинного или ручного вязания,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тыс.пар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12 632,4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12 212,0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103,4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1067032237"/>
                  </a:ext>
                </a:extLst>
              </a:tr>
              <a:tr h="3367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Свитеры, джемперы, пуловеры, кардиганы, жилеты и изделия аналогичные трикотажные машинного или ручного вязания,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штук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157 434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126 366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124,6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1721824799"/>
                  </a:ext>
                </a:extLst>
              </a:tr>
              <a:tr h="954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Кожа и изделия из кожи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7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413328842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Кожа из шкур скота крупного рогатого или шкур животных семейства лошадиных без волосяного покрова, 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тыс.кв.дм</a:t>
                      </a:r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124 128,3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84 352,4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147,2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429422627"/>
                  </a:ext>
                </a:extLst>
              </a:tr>
              <a:tr h="1795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Обувь, кроме спортивной, защитной и ортопедической,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тыс.пар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1 317,0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1 499,0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87,9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2666562046"/>
                  </a:ext>
                </a:extLst>
              </a:tr>
              <a:tr h="3479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Обувь с верхом из кожи, кроме спортивной обуви, обуви с подноском защитным металлическим и обуви специальной разной,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тыс.пар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71" marR="4981" marT="4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1 020,7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1 072,6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95,2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81" marR="4981" marT="4981" marB="0" anchor="ctr"/>
                </a:tc>
                <a:extLst>
                  <a:ext uri="{0D108BD9-81ED-4DB2-BD59-A6C34878D82A}">
                    <a16:rowId xmlns:a16="http://schemas.microsoft.com/office/drawing/2014/main" val="389802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126160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Валовой региональный продукт </a:t>
            </a:r>
            <a:r>
              <a:rPr lang="en-US" sz="2800" b="1" dirty="0" smtClean="0"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за 2010-20</a:t>
            </a:r>
            <a:r>
              <a:rPr lang="en-US" sz="2800" b="1" dirty="0" smtClean="0">
                <a:latin typeface="Arial Narrow" panose="020B0606020202030204" pitchFamily="34" charset="0"/>
              </a:rPr>
              <a:t>21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годы, </a:t>
            </a:r>
            <a:r>
              <a:rPr lang="ru-RU" sz="2800" b="1" dirty="0" smtClean="0">
                <a:latin typeface="Arial Narrow" panose="020B0606020202030204" pitchFamily="34" charset="0"/>
              </a:rPr>
              <a:t>млрд тенге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037632"/>
              </p:ext>
            </p:extLst>
          </p:nvPr>
        </p:nvGraphicFramePr>
        <p:xfrm>
          <a:off x="564205" y="2217978"/>
          <a:ext cx="5378836" cy="366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205" y="1694759"/>
            <a:ext cx="53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Доля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легкой промышленности в обрабатывающей промышленности, </a:t>
            </a:r>
            <a:r>
              <a:rPr lang="ru-RU" sz="1400" b="1" dirty="0" smtClean="0">
                <a:latin typeface="Century Gothic" panose="020B0502020202020204" pitchFamily="34" charset="0"/>
              </a:rPr>
              <a:t>млрд тенге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684" y="1694759"/>
            <a:ext cx="560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Доля легкой промышленности в ВРП,</a:t>
            </a:r>
            <a:endParaRPr lang="en-US" sz="1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млрд тенге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024482"/>
              </p:ext>
            </p:extLst>
          </p:nvPr>
        </p:nvGraphicFramePr>
        <p:xfrm>
          <a:off x="6086684" y="2217979"/>
          <a:ext cx="5608492" cy="366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17563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Действующие юридические </a:t>
            </a:r>
            <a:r>
              <a:rPr lang="ru-RU" sz="2800" b="1" dirty="0">
                <a:latin typeface="Arial Narrow" panose="020B0606020202030204" pitchFamily="34" charset="0"/>
              </a:rPr>
              <a:t>лица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по </a:t>
            </a:r>
            <a:r>
              <a:rPr lang="ru-RU" sz="2800" b="1" dirty="0">
                <a:latin typeface="Arial Narrow" panose="020B0606020202030204" pitchFamily="34" charset="0"/>
              </a:rPr>
              <a:t>состоянию </a:t>
            </a:r>
            <a:r>
              <a:rPr lang="ru-RU" sz="2800" b="1" dirty="0" smtClean="0">
                <a:latin typeface="Arial Narrow" panose="020B0606020202030204" pitchFamily="34" charset="0"/>
              </a:rPr>
              <a:t>на </a:t>
            </a:r>
            <a:r>
              <a:rPr lang="ru-RU" sz="2800" b="1" dirty="0">
                <a:latin typeface="Arial Narrow" panose="020B0606020202030204" pitchFamily="34" charset="0"/>
              </a:rPr>
              <a:t>1 августа 2022 </a:t>
            </a:r>
            <a:r>
              <a:rPr lang="ru-RU" sz="2800" b="1" dirty="0" smtClean="0">
                <a:latin typeface="Arial Narrow" panose="020B0606020202030204" pitchFamily="34" charset="0"/>
              </a:rPr>
              <a:t>г.</a:t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4565" y="1773264"/>
            <a:ext cx="663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Действующие юридические 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лица, ед.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3315" y="5034777"/>
            <a:ext cx="6430336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Доля </a:t>
            </a:r>
            <a:r>
              <a:rPr lang="ru-RU" sz="1200" b="1" dirty="0" smtClean="0">
                <a:latin typeface="Century Gothic" panose="020B0502020202020204" pitchFamily="34" charset="0"/>
              </a:rPr>
              <a:t>7%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 smtClean="0">
                <a:latin typeface="Century Gothic" panose="020B0502020202020204" pitchFamily="34" charset="0"/>
              </a:rPr>
              <a:t>обрабатывающей промышленности (</a:t>
            </a:r>
            <a:r>
              <a:rPr lang="ru-RU" sz="1200" b="1" dirty="0" smtClean="0">
                <a:latin typeface="Century Gothic" panose="020B0502020202020204" pitchFamily="34" charset="0"/>
              </a:rPr>
              <a:t>19,0 тыс.</a:t>
            </a:r>
            <a:r>
              <a:rPr lang="ru-RU" sz="1200" dirty="0" smtClean="0">
                <a:latin typeface="Century Gothic" panose="020B0502020202020204" pitchFamily="34" charset="0"/>
              </a:rPr>
              <a:t> ед.)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Всего </a:t>
            </a:r>
            <a:r>
              <a:rPr lang="ru-RU" sz="1200" b="1" dirty="0" smtClean="0">
                <a:latin typeface="Century Gothic" panose="020B0502020202020204" pitchFamily="34" charset="0"/>
              </a:rPr>
              <a:t>375 тыс. </a:t>
            </a:r>
            <a:r>
              <a:rPr lang="ru-RU" sz="1200" dirty="0">
                <a:latin typeface="Century Gothic" panose="020B0502020202020204" pitchFamily="34" charset="0"/>
              </a:rPr>
              <a:t>ед. </a:t>
            </a:r>
            <a:r>
              <a:rPr lang="ru-RU" sz="1200" dirty="0" smtClean="0">
                <a:latin typeface="Century Gothic" panose="020B0502020202020204" pitchFamily="34" charset="0"/>
              </a:rPr>
              <a:t>действующих юридических лиц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по </a:t>
            </a:r>
            <a:r>
              <a:rPr lang="ru-RU" sz="1200" dirty="0">
                <a:latin typeface="Century Gothic" panose="020B0502020202020204" pitchFamily="34" charset="0"/>
              </a:rPr>
              <a:t>состоянию на 1 августа 2022 г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79516"/>
              </p:ext>
            </p:extLst>
          </p:nvPr>
        </p:nvGraphicFramePr>
        <p:xfrm>
          <a:off x="2813539" y="2057400"/>
          <a:ext cx="67001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Статистические показатели сферы 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легкой </a:t>
            </a:r>
            <a:r>
              <a:rPr lang="ru-RU" sz="2800" b="1" dirty="0">
                <a:latin typeface="Arial Narrow" panose="020B0606020202030204" pitchFamily="34" charset="0"/>
              </a:rPr>
              <a:t>промышленности в РК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ВРП в разрезе 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отраслей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356" y="1447138"/>
            <a:ext cx="1001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Century Gothic"/>
              </a:rPr>
              <a:t>Рост объема произведенного В</a:t>
            </a:r>
            <a:r>
              <a:rPr lang="ru-RU" sz="1400" b="1" dirty="0" smtClean="0">
                <a:solidFill>
                  <a:prstClr val="black"/>
                </a:solidFill>
                <a:latin typeface="Century Gothic"/>
              </a:rPr>
              <a:t>РП</a:t>
            </a:r>
            <a:r>
              <a:rPr lang="kk-KZ" sz="1400" b="1" dirty="0" smtClean="0">
                <a:solidFill>
                  <a:prstClr val="black"/>
                </a:solidFill>
                <a:latin typeface="Century Gothic"/>
              </a:rPr>
              <a:t> в легкой промышленности за 2021 год </a:t>
            </a:r>
          </a:p>
          <a:p>
            <a:pPr algn="ctr"/>
            <a:r>
              <a:rPr lang="kk-KZ" sz="1400" dirty="0" smtClean="0">
                <a:solidFill>
                  <a:prstClr val="black"/>
                </a:solidFill>
                <a:latin typeface="Century Gothic"/>
              </a:rPr>
              <a:t>(в сравнении с 2020 годом) </a:t>
            </a:r>
            <a:endParaRPr lang="ru-RU" sz="1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730443" y="3503798"/>
            <a:ext cx="1440160" cy="648072"/>
          </a:xfrm>
          <a:prstGeom prst="triangle">
            <a:avLst/>
          </a:prstGeom>
          <a:gradFill>
            <a:gsLst>
              <a:gs pos="100000">
                <a:sysClr val="window" lastClr="FFFFFF"/>
              </a:gs>
              <a:gs pos="0">
                <a:srgbClr val="C0504D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74559" y="3310742"/>
            <a:ext cx="1872208" cy="9361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регионах</a:t>
            </a:r>
          </a:p>
          <a:p>
            <a:pPr lvl="0" algn="ctr"/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рост объема производства ВРП в </a:t>
            </a:r>
            <a:r>
              <a:rPr lang="ru-RU" sz="1000" dirty="0">
                <a:solidFill>
                  <a:prstClr val="black"/>
                </a:solidFill>
                <a:latin typeface="Century Gothic"/>
              </a:rPr>
              <a:t>сфере легкой промышленности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89075"/>
              </p:ext>
            </p:extLst>
          </p:nvPr>
        </p:nvGraphicFramePr>
        <p:xfrm>
          <a:off x="2219397" y="1970358"/>
          <a:ext cx="5907090" cy="313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19397" y="5290853"/>
            <a:ext cx="5907089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ВРП в легкой промышленности за 2021 год – </a:t>
            </a:r>
            <a:r>
              <a:rPr lang="ru-RU" sz="1200" b="1" dirty="0" smtClean="0">
                <a:latin typeface="Century Gothic" panose="020B0502020202020204" pitchFamily="34" charset="0"/>
              </a:rPr>
              <a:t>95,0 млрд тенге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13539" y="246184"/>
            <a:ext cx="7754815" cy="909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Объем продукции (товаров, услуг) в действующих ценах </a:t>
            </a:r>
            <a:r>
              <a:rPr lang="ru-RU" sz="2800" b="1" dirty="0" smtClean="0">
                <a:latin typeface="Arial Narrow" panose="020B0606020202030204" pitchFamily="34" charset="0"/>
              </a:rPr>
              <a:t>за 1993</a:t>
            </a:r>
            <a:r>
              <a:rPr lang="en-US" sz="2800" b="1" dirty="0" smtClean="0">
                <a:latin typeface="Arial Narrow" panose="020B0606020202030204" pitchFamily="34" charset="0"/>
              </a:rPr>
              <a:t> – </a:t>
            </a:r>
            <a:r>
              <a:rPr lang="ru-RU" sz="2800" b="1" dirty="0" smtClean="0">
                <a:latin typeface="Arial Narrow" panose="020B0606020202030204" pitchFamily="34" charset="0"/>
              </a:rPr>
              <a:t>2021 год</a:t>
            </a:r>
            <a:r>
              <a:rPr lang="kk-KZ" sz="2800" b="1" dirty="0">
                <a:latin typeface="Arial Narrow" panose="020B0606020202030204" pitchFamily="34" charset="0"/>
              </a:rPr>
              <a:t>ы</a:t>
            </a: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Легкая 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3315" y="5034777"/>
            <a:ext cx="6430336" cy="815742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За 2021 год доля </a:t>
            </a:r>
            <a:r>
              <a:rPr lang="ru-RU" sz="1200" b="1" dirty="0" smtClean="0">
                <a:latin typeface="Century Gothic" panose="020B0502020202020204" pitchFamily="34" charset="0"/>
              </a:rPr>
              <a:t>0,9%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в </a:t>
            </a:r>
            <a:r>
              <a:rPr lang="ru-RU" sz="1200" dirty="0" smtClean="0">
                <a:latin typeface="Century Gothic" panose="020B0502020202020204" pitchFamily="34" charset="0"/>
              </a:rPr>
              <a:t>обрабатывающей промышленности (</a:t>
            </a:r>
            <a:r>
              <a:rPr lang="ru-RU" sz="1200" b="1" dirty="0" smtClean="0">
                <a:latin typeface="Century Gothic" panose="020B0502020202020204" pitchFamily="34" charset="0"/>
              </a:rPr>
              <a:t>17,1 трлн </a:t>
            </a:r>
            <a:r>
              <a:rPr lang="ru-RU" sz="1200" dirty="0" smtClean="0">
                <a:latin typeface="Century Gothic" panose="020B0502020202020204" pitchFamily="34" charset="0"/>
              </a:rPr>
              <a:t>тенге)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580583"/>
              </p:ext>
            </p:extLst>
          </p:nvPr>
        </p:nvGraphicFramePr>
        <p:xfrm>
          <a:off x="683394" y="1232034"/>
          <a:ext cx="10838046" cy="356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17820</TotalTime>
  <Words>2335</Words>
  <Application>Microsoft Office PowerPoint</Application>
  <PresentationFormat>Широкоэкранный</PresentationFormat>
  <Paragraphs>383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Century Gothic</vt:lpstr>
      <vt:lpstr>Linux Libertine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Какие инструменты поддержки мы предлагаем  для проектов в легкой промышленности?</vt:lpstr>
      <vt:lpstr>К отраслям легкой промышленности относятся Легкая промышленность</vt:lpstr>
      <vt:lpstr>Валовой региональный продукт  за 2010-2021 годы, млрд тенге Легкая промышленность</vt:lpstr>
      <vt:lpstr>Действующие юридические лица  по состоянию на 1 августа 2022 г. Легкая промышленность</vt:lpstr>
      <vt:lpstr>Статистические показатели сферы  легкой промышленности в РК ВРП в разрезе отраслей</vt:lpstr>
      <vt:lpstr>Объем продукции (товаров, услуг) в действующих ценах за 1993 – 2021 годы Легкая промышленность</vt:lpstr>
      <vt:lpstr>Объем продукции (товаров, услуг)  в действующих ценах в разрезе  регионов за 1993-2021 годы Легкая промышленность</vt:lpstr>
      <vt:lpstr>Объем продукции (товаров, услуг)  в действующих ценах в разрезе  регионов за 1993-2021 годы Легкая промышленность</vt:lpstr>
      <vt:lpstr>Объемы и индексы промышленного  производства за 2021 год Легкая промышленность</vt:lpstr>
      <vt:lpstr>Финансирование через обусловленное размещение средств Обусловленное размещение средств</vt:lpstr>
      <vt:lpstr>ГП «ДКБ 2025»/Нацпроект Субсидирование ставки вознаграждения по РК</vt:lpstr>
      <vt:lpstr>Презентация PowerPoint</vt:lpstr>
      <vt:lpstr>ГП «ДКБ 2025»/Нацпроект Частичное гарантирование по кредитам по РК</vt:lpstr>
      <vt:lpstr>Примеры поддержанных проектов</vt:lpstr>
      <vt:lpstr>Лёгкая промышленность  Международный опыт</vt:lpstr>
      <vt:lpstr>Лёгкая промышленность Основные экспортеры текстиля  и объемы экспорта (2019 г., млрд долларов)</vt:lpstr>
      <vt:lpstr>Лёгкая промышленность Основные экспортеры одежды и  объемы экспорта (2019 г., млрд долларов)</vt:lpstr>
      <vt:lpstr>Лёгкая промышленность Основные экспортеры кожаных изделий и  объемы экспорта (2019 г., млрд долларов)</vt:lpstr>
      <vt:lpstr>Лёгкая промышленность Турции Международный опыт</vt:lpstr>
      <vt:lpstr>Лёгкая промышленность Турции Международный опыт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Азамат Мураталиевич Сатаев</cp:lastModifiedBy>
  <cp:revision>420</cp:revision>
  <cp:lastPrinted>2022-09-12T10:06:27Z</cp:lastPrinted>
  <dcterms:created xsi:type="dcterms:W3CDTF">2022-08-17T04:27:35Z</dcterms:created>
  <dcterms:modified xsi:type="dcterms:W3CDTF">2022-09-16T09:25:34Z</dcterms:modified>
</cp:coreProperties>
</file>